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419" r:id="rId3"/>
    <p:sldId id="2420" r:id="rId4"/>
    <p:sldId id="1810" r:id="rId5"/>
    <p:sldId id="1811" r:id="rId6"/>
    <p:sldId id="1215" r:id="rId7"/>
    <p:sldId id="2215" r:id="rId8"/>
    <p:sldId id="1871" r:id="rId9"/>
    <p:sldId id="2280" r:id="rId10"/>
    <p:sldId id="2287" r:id="rId11"/>
    <p:sldId id="2288" r:id="rId12"/>
    <p:sldId id="2289" r:id="rId13"/>
    <p:sldId id="2291" r:id="rId15"/>
    <p:sldId id="2292" r:id="rId16"/>
    <p:sldId id="2293" r:id="rId17"/>
    <p:sldId id="2294" r:id="rId18"/>
    <p:sldId id="2297" r:id="rId19"/>
    <p:sldId id="2298" r:id="rId20"/>
    <p:sldId id="2295" r:id="rId21"/>
    <p:sldId id="2299" r:id="rId22"/>
    <p:sldId id="2296" r:id="rId23"/>
    <p:sldId id="2364" r:id="rId24"/>
    <p:sldId id="2300" r:id="rId25"/>
    <p:sldId id="2301" r:id="rId26"/>
    <p:sldId id="2302" r:id="rId27"/>
    <p:sldId id="2306" r:id="rId28"/>
    <p:sldId id="1293" r:id="rId29"/>
    <p:sldId id="2143" r:id="rId30"/>
    <p:sldId id="2145" r:id="rId31"/>
    <p:sldId id="2315" r:id="rId32"/>
    <p:sldId id="2316" r:id="rId33"/>
    <p:sldId id="2318" r:id="rId34"/>
    <p:sldId id="2146" r:id="rId35"/>
    <p:sldId id="2147" r:id="rId36"/>
    <p:sldId id="2319" r:id="rId37"/>
    <p:sldId id="2320" r:id="rId38"/>
    <p:sldId id="2324" r:id="rId39"/>
    <p:sldId id="2149" r:id="rId40"/>
    <p:sldId id="2148" r:id="rId41"/>
    <p:sldId id="2321" r:id="rId42"/>
    <p:sldId id="2165" r:id="rId43"/>
    <p:sldId id="2151" r:id="rId44"/>
    <p:sldId id="2326" r:id="rId45"/>
    <p:sldId id="2327" r:id="rId46"/>
    <p:sldId id="2328" r:id="rId47"/>
    <p:sldId id="2329" r:id="rId48"/>
    <p:sldId id="2154" r:id="rId49"/>
    <p:sldId id="2330" r:id="rId50"/>
    <p:sldId id="2156" r:id="rId51"/>
    <p:sldId id="2331" r:id="rId52"/>
    <p:sldId id="2158" r:id="rId53"/>
    <p:sldId id="2332" r:id="rId54"/>
    <p:sldId id="2333" r:id="rId55"/>
    <p:sldId id="2334" r:id="rId56"/>
    <p:sldId id="2335" r:id="rId57"/>
    <p:sldId id="2336" r:id="rId58"/>
    <p:sldId id="2337" r:id="rId59"/>
    <p:sldId id="2338" r:id="rId60"/>
    <p:sldId id="2159" r:id="rId61"/>
    <p:sldId id="2160" r:id="rId62"/>
    <p:sldId id="2161" r:id="rId63"/>
    <p:sldId id="2162" r:id="rId64"/>
    <p:sldId id="2163" r:id="rId65"/>
    <p:sldId id="2340" r:id="rId66"/>
    <p:sldId id="2144" r:id="rId67"/>
    <p:sldId id="2203" r:id="rId68"/>
    <p:sldId id="2341" r:id="rId69"/>
    <p:sldId id="2342" r:id="rId70"/>
    <p:sldId id="2343" r:id="rId71"/>
    <p:sldId id="2344" r:id="rId72"/>
    <p:sldId id="2345" r:id="rId73"/>
    <p:sldId id="2346" r:id="rId74"/>
    <p:sldId id="2347" r:id="rId75"/>
    <p:sldId id="2348" r:id="rId76"/>
    <p:sldId id="2206" r:id="rId77"/>
    <p:sldId id="472" r:id="rId78"/>
  </p:sldIdLst>
  <p:sldSz cx="12192000" cy="6858000"/>
  <p:notesSz cx="6858000" cy="9144000"/>
  <p:custDataLst>
    <p:tags r:id="rId8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F3FA"/>
    <a:srgbClr val="58B6E5"/>
    <a:srgbClr val="C00000"/>
    <a:srgbClr val="E2AEAB"/>
    <a:srgbClr val="F1E8EA"/>
    <a:srgbClr val="B8975A"/>
    <a:srgbClr val="E2DDE5"/>
    <a:srgbClr val="C6E1F2"/>
    <a:srgbClr val="E1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3" y="67"/>
      </p:cViewPr>
      <p:guideLst>
        <p:guide orient="horz" pos="2296"/>
        <p:guide pos="356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3" Type="http://schemas.openxmlformats.org/officeDocument/2006/relationships/tags" Target="tags/tag451.xml"/><Relationship Id="rId82" Type="http://schemas.openxmlformats.org/officeDocument/2006/relationships/commentAuthors" Target="commentAuthors.xml"/><Relationship Id="rId81" Type="http://schemas.openxmlformats.org/officeDocument/2006/relationships/tableStyles" Target="tableStyles.xml"/><Relationship Id="rId80" Type="http://schemas.openxmlformats.org/officeDocument/2006/relationships/viewProps" Target="viewProps.xml"/><Relationship Id="rId8" Type="http://schemas.openxmlformats.org/officeDocument/2006/relationships/slide" Target="slides/slide6.xml"/><Relationship Id="rId79" Type="http://schemas.openxmlformats.org/officeDocument/2006/relationships/presProps" Target="presProps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79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0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1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2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3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4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5.xml"/><Relationship Id="rId4" Type="http://schemas.openxmlformats.org/officeDocument/2006/relationships/image" Target="../media/image20.png"/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87.xml"/><Relationship Id="rId5" Type="http://schemas.openxmlformats.org/officeDocument/2006/relationships/image" Target="../media/image4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tags" Target="../tags/tag186.xml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tags" Target="../tags/tag284.xml"/><Relationship Id="rId98" Type="http://schemas.openxmlformats.org/officeDocument/2006/relationships/tags" Target="../tags/tag283.xml"/><Relationship Id="rId97" Type="http://schemas.openxmlformats.org/officeDocument/2006/relationships/tags" Target="../tags/tag282.xml"/><Relationship Id="rId96" Type="http://schemas.openxmlformats.org/officeDocument/2006/relationships/tags" Target="../tags/tag281.xml"/><Relationship Id="rId95" Type="http://schemas.openxmlformats.org/officeDocument/2006/relationships/tags" Target="../tags/tag280.xml"/><Relationship Id="rId94" Type="http://schemas.openxmlformats.org/officeDocument/2006/relationships/tags" Target="../tags/tag279.xml"/><Relationship Id="rId93" Type="http://schemas.openxmlformats.org/officeDocument/2006/relationships/tags" Target="../tags/tag278.xml"/><Relationship Id="rId92" Type="http://schemas.openxmlformats.org/officeDocument/2006/relationships/tags" Target="../tags/tag277.xml"/><Relationship Id="rId91" Type="http://schemas.openxmlformats.org/officeDocument/2006/relationships/tags" Target="../tags/tag276.xml"/><Relationship Id="rId90" Type="http://schemas.openxmlformats.org/officeDocument/2006/relationships/tags" Target="../tags/tag275.xml"/><Relationship Id="rId9" Type="http://schemas.openxmlformats.org/officeDocument/2006/relationships/tags" Target="../tags/tag194.xml"/><Relationship Id="rId89" Type="http://schemas.openxmlformats.org/officeDocument/2006/relationships/tags" Target="../tags/tag274.xml"/><Relationship Id="rId88" Type="http://schemas.openxmlformats.org/officeDocument/2006/relationships/tags" Target="../tags/tag273.xml"/><Relationship Id="rId87" Type="http://schemas.openxmlformats.org/officeDocument/2006/relationships/tags" Target="../tags/tag272.xml"/><Relationship Id="rId86" Type="http://schemas.openxmlformats.org/officeDocument/2006/relationships/tags" Target="../tags/tag271.xml"/><Relationship Id="rId85" Type="http://schemas.openxmlformats.org/officeDocument/2006/relationships/tags" Target="../tags/tag270.xml"/><Relationship Id="rId84" Type="http://schemas.openxmlformats.org/officeDocument/2006/relationships/tags" Target="../tags/tag269.xml"/><Relationship Id="rId83" Type="http://schemas.openxmlformats.org/officeDocument/2006/relationships/tags" Target="../tags/tag268.xml"/><Relationship Id="rId82" Type="http://schemas.openxmlformats.org/officeDocument/2006/relationships/tags" Target="../tags/tag267.xml"/><Relationship Id="rId81" Type="http://schemas.openxmlformats.org/officeDocument/2006/relationships/tags" Target="../tags/tag266.xml"/><Relationship Id="rId80" Type="http://schemas.openxmlformats.org/officeDocument/2006/relationships/tags" Target="../tags/tag265.xml"/><Relationship Id="rId8" Type="http://schemas.openxmlformats.org/officeDocument/2006/relationships/tags" Target="../tags/tag193.xml"/><Relationship Id="rId79" Type="http://schemas.openxmlformats.org/officeDocument/2006/relationships/tags" Target="../tags/tag264.xml"/><Relationship Id="rId78" Type="http://schemas.openxmlformats.org/officeDocument/2006/relationships/tags" Target="../tags/tag263.xml"/><Relationship Id="rId77" Type="http://schemas.openxmlformats.org/officeDocument/2006/relationships/tags" Target="../tags/tag262.xml"/><Relationship Id="rId76" Type="http://schemas.openxmlformats.org/officeDocument/2006/relationships/tags" Target="../tags/tag261.xml"/><Relationship Id="rId75" Type="http://schemas.openxmlformats.org/officeDocument/2006/relationships/tags" Target="../tags/tag260.xml"/><Relationship Id="rId74" Type="http://schemas.openxmlformats.org/officeDocument/2006/relationships/tags" Target="../tags/tag259.xml"/><Relationship Id="rId73" Type="http://schemas.openxmlformats.org/officeDocument/2006/relationships/tags" Target="../tags/tag258.xml"/><Relationship Id="rId72" Type="http://schemas.openxmlformats.org/officeDocument/2006/relationships/tags" Target="../tags/tag257.xml"/><Relationship Id="rId71" Type="http://schemas.openxmlformats.org/officeDocument/2006/relationships/tags" Target="../tags/tag256.xml"/><Relationship Id="rId70" Type="http://schemas.openxmlformats.org/officeDocument/2006/relationships/tags" Target="../tags/tag255.xml"/><Relationship Id="rId7" Type="http://schemas.openxmlformats.org/officeDocument/2006/relationships/tags" Target="../tags/tag192.xml"/><Relationship Id="rId69" Type="http://schemas.openxmlformats.org/officeDocument/2006/relationships/tags" Target="../tags/tag254.xml"/><Relationship Id="rId68" Type="http://schemas.openxmlformats.org/officeDocument/2006/relationships/tags" Target="../tags/tag253.xml"/><Relationship Id="rId67" Type="http://schemas.openxmlformats.org/officeDocument/2006/relationships/tags" Target="../tags/tag252.xml"/><Relationship Id="rId66" Type="http://schemas.openxmlformats.org/officeDocument/2006/relationships/tags" Target="../tags/tag251.xml"/><Relationship Id="rId65" Type="http://schemas.openxmlformats.org/officeDocument/2006/relationships/tags" Target="../tags/tag250.xml"/><Relationship Id="rId64" Type="http://schemas.openxmlformats.org/officeDocument/2006/relationships/tags" Target="../tags/tag249.xml"/><Relationship Id="rId63" Type="http://schemas.openxmlformats.org/officeDocument/2006/relationships/tags" Target="../tags/tag248.xml"/><Relationship Id="rId62" Type="http://schemas.openxmlformats.org/officeDocument/2006/relationships/tags" Target="../tags/tag247.xml"/><Relationship Id="rId61" Type="http://schemas.openxmlformats.org/officeDocument/2006/relationships/tags" Target="../tags/tag246.xml"/><Relationship Id="rId60" Type="http://schemas.openxmlformats.org/officeDocument/2006/relationships/tags" Target="../tags/tag245.xml"/><Relationship Id="rId6" Type="http://schemas.openxmlformats.org/officeDocument/2006/relationships/tags" Target="../tags/tag191.xml"/><Relationship Id="rId59" Type="http://schemas.openxmlformats.org/officeDocument/2006/relationships/tags" Target="../tags/tag244.xml"/><Relationship Id="rId58" Type="http://schemas.openxmlformats.org/officeDocument/2006/relationships/tags" Target="../tags/tag243.xml"/><Relationship Id="rId57" Type="http://schemas.openxmlformats.org/officeDocument/2006/relationships/tags" Target="../tags/tag242.xml"/><Relationship Id="rId56" Type="http://schemas.openxmlformats.org/officeDocument/2006/relationships/tags" Target="../tags/tag241.xml"/><Relationship Id="rId55" Type="http://schemas.openxmlformats.org/officeDocument/2006/relationships/tags" Target="../tags/tag240.xml"/><Relationship Id="rId54" Type="http://schemas.openxmlformats.org/officeDocument/2006/relationships/tags" Target="../tags/tag239.xml"/><Relationship Id="rId53" Type="http://schemas.openxmlformats.org/officeDocument/2006/relationships/tags" Target="../tags/tag238.xml"/><Relationship Id="rId52" Type="http://schemas.openxmlformats.org/officeDocument/2006/relationships/tags" Target="../tags/tag237.xml"/><Relationship Id="rId51" Type="http://schemas.openxmlformats.org/officeDocument/2006/relationships/tags" Target="../tags/tag236.xml"/><Relationship Id="rId50" Type="http://schemas.openxmlformats.org/officeDocument/2006/relationships/tags" Target="../tags/tag235.xml"/><Relationship Id="rId5" Type="http://schemas.openxmlformats.org/officeDocument/2006/relationships/tags" Target="../tags/tag190.xml"/><Relationship Id="rId49" Type="http://schemas.openxmlformats.org/officeDocument/2006/relationships/tags" Target="../tags/tag234.xml"/><Relationship Id="rId48" Type="http://schemas.openxmlformats.org/officeDocument/2006/relationships/tags" Target="../tags/tag233.xml"/><Relationship Id="rId47" Type="http://schemas.openxmlformats.org/officeDocument/2006/relationships/tags" Target="../tags/tag232.xml"/><Relationship Id="rId46" Type="http://schemas.openxmlformats.org/officeDocument/2006/relationships/tags" Target="../tags/tag231.xml"/><Relationship Id="rId45" Type="http://schemas.openxmlformats.org/officeDocument/2006/relationships/tags" Target="../tags/tag230.xml"/><Relationship Id="rId44" Type="http://schemas.openxmlformats.org/officeDocument/2006/relationships/tags" Target="../tags/tag229.xml"/><Relationship Id="rId43" Type="http://schemas.openxmlformats.org/officeDocument/2006/relationships/tags" Target="../tags/tag228.xml"/><Relationship Id="rId42" Type="http://schemas.openxmlformats.org/officeDocument/2006/relationships/tags" Target="../tags/tag227.xml"/><Relationship Id="rId41" Type="http://schemas.openxmlformats.org/officeDocument/2006/relationships/tags" Target="../tags/tag226.xml"/><Relationship Id="rId40" Type="http://schemas.openxmlformats.org/officeDocument/2006/relationships/tags" Target="../tags/tag225.xml"/><Relationship Id="rId4" Type="http://schemas.openxmlformats.org/officeDocument/2006/relationships/tags" Target="../tags/tag189.xml"/><Relationship Id="rId39" Type="http://schemas.openxmlformats.org/officeDocument/2006/relationships/tags" Target="../tags/tag224.xml"/><Relationship Id="rId38" Type="http://schemas.openxmlformats.org/officeDocument/2006/relationships/tags" Target="../tags/tag223.xml"/><Relationship Id="rId37" Type="http://schemas.openxmlformats.org/officeDocument/2006/relationships/tags" Target="../tags/tag222.xml"/><Relationship Id="rId36" Type="http://schemas.openxmlformats.org/officeDocument/2006/relationships/tags" Target="../tags/tag221.xml"/><Relationship Id="rId35" Type="http://schemas.openxmlformats.org/officeDocument/2006/relationships/tags" Target="../tags/tag220.xml"/><Relationship Id="rId34" Type="http://schemas.openxmlformats.org/officeDocument/2006/relationships/tags" Target="../tags/tag219.xml"/><Relationship Id="rId33" Type="http://schemas.openxmlformats.org/officeDocument/2006/relationships/tags" Target="../tags/tag218.xml"/><Relationship Id="rId32" Type="http://schemas.openxmlformats.org/officeDocument/2006/relationships/tags" Target="../tags/tag217.xml"/><Relationship Id="rId31" Type="http://schemas.openxmlformats.org/officeDocument/2006/relationships/tags" Target="../tags/tag216.xml"/><Relationship Id="rId30" Type="http://schemas.openxmlformats.org/officeDocument/2006/relationships/tags" Target="../tags/tag215.xml"/><Relationship Id="rId3" Type="http://schemas.openxmlformats.org/officeDocument/2006/relationships/tags" Target="../tags/tag188.xml"/><Relationship Id="rId29" Type="http://schemas.openxmlformats.org/officeDocument/2006/relationships/tags" Target="../tags/tag214.xml"/><Relationship Id="rId28" Type="http://schemas.openxmlformats.org/officeDocument/2006/relationships/tags" Target="../tags/tag213.xml"/><Relationship Id="rId27" Type="http://schemas.openxmlformats.org/officeDocument/2006/relationships/tags" Target="../tags/tag212.xml"/><Relationship Id="rId26" Type="http://schemas.openxmlformats.org/officeDocument/2006/relationships/tags" Target="../tags/tag211.xml"/><Relationship Id="rId25" Type="http://schemas.openxmlformats.org/officeDocument/2006/relationships/tags" Target="../tags/tag210.xml"/><Relationship Id="rId24" Type="http://schemas.openxmlformats.org/officeDocument/2006/relationships/tags" Target="../tags/tag209.xml"/><Relationship Id="rId23" Type="http://schemas.openxmlformats.org/officeDocument/2006/relationships/tags" Target="../tags/tag208.xml"/><Relationship Id="rId22" Type="http://schemas.openxmlformats.org/officeDocument/2006/relationships/tags" Target="../tags/tag207.xml"/><Relationship Id="rId21" Type="http://schemas.openxmlformats.org/officeDocument/2006/relationships/tags" Target="../tags/tag206.xml"/><Relationship Id="rId20" Type="http://schemas.openxmlformats.org/officeDocument/2006/relationships/tags" Target="../tags/tag205.xml"/><Relationship Id="rId2" Type="http://schemas.openxmlformats.org/officeDocument/2006/relationships/image" Target="../media/image12.jpeg"/><Relationship Id="rId19" Type="http://schemas.openxmlformats.org/officeDocument/2006/relationships/tags" Target="../tags/tag204.xml"/><Relationship Id="rId18" Type="http://schemas.openxmlformats.org/officeDocument/2006/relationships/tags" Target="../tags/tag203.xml"/><Relationship Id="rId17" Type="http://schemas.openxmlformats.org/officeDocument/2006/relationships/tags" Target="../tags/tag202.xml"/><Relationship Id="rId16" Type="http://schemas.openxmlformats.org/officeDocument/2006/relationships/tags" Target="../tags/tag201.xml"/><Relationship Id="rId15" Type="http://schemas.openxmlformats.org/officeDocument/2006/relationships/tags" Target="../tags/tag200.xml"/><Relationship Id="rId14" Type="http://schemas.openxmlformats.org/officeDocument/2006/relationships/tags" Target="../tags/tag199.xml"/><Relationship Id="rId13" Type="http://schemas.openxmlformats.org/officeDocument/2006/relationships/tags" Target="../tags/tag198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197.xml"/><Relationship Id="rId119" Type="http://schemas.openxmlformats.org/officeDocument/2006/relationships/image" Target="../media/image4.png"/><Relationship Id="rId118" Type="http://schemas.openxmlformats.org/officeDocument/2006/relationships/tags" Target="../tags/tag303.xml"/><Relationship Id="rId117" Type="http://schemas.openxmlformats.org/officeDocument/2006/relationships/tags" Target="../tags/tag302.xml"/><Relationship Id="rId116" Type="http://schemas.openxmlformats.org/officeDocument/2006/relationships/tags" Target="../tags/tag301.xml"/><Relationship Id="rId115" Type="http://schemas.openxmlformats.org/officeDocument/2006/relationships/tags" Target="../tags/tag300.xml"/><Relationship Id="rId114" Type="http://schemas.openxmlformats.org/officeDocument/2006/relationships/tags" Target="../tags/tag299.xml"/><Relationship Id="rId113" Type="http://schemas.openxmlformats.org/officeDocument/2006/relationships/tags" Target="../tags/tag298.xml"/><Relationship Id="rId112" Type="http://schemas.openxmlformats.org/officeDocument/2006/relationships/tags" Target="../tags/tag297.xml"/><Relationship Id="rId111" Type="http://schemas.openxmlformats.org/officeDocument/2006/relationships/tags" Target="../tags/tag296.xml"/><Relationship Id="rId110" Type="http://schemas.openxmlformats.org/officeDocument/2006/relationships/tags" Target="../tags/tag295.xml"/><Relationship Id="rId11" Type="http://schemas.openxmlformats.org/officeDocument/2006/relationships/tags" Target="../tags/tag196.xml"/><Relationship Id="rId109" Type="http://schemas.openxmlformats.org/officeDocument/2006/relationships/tags" Target="../tags/tag294.xml"/><Relationship Id="rId108" Type="http://schemas.openxmlformats.org/officeDocument/2006/relationships/tags" Target="../tags/tag293.xml"/><Relationship Id="rId107" Type="http://schemas.openxmlformats.org/officeDocument/2006/relationships/tags" Target="../tags/tag292.xml"/><Relationship Id="rId106" Type="http://schemas.openxmlformats.org/officeDocument/2006/relationships/tags" Target="../tags/tag291.xml"/><Relationship Id="rId105" Type="http://schemas.openxmlformats.org/officeDocument/2006/relationships/tags" Target="../tags/tag290.xml"/><Relationship Id="rId104" Type="http://schemas.openxmlformats.org/officeDocument/2006/relationships/tags" Target="../tags/tag289.xml"/><Relationship Id="rId103" Type="http://schemas.openxmlformats.org/officeDocument/2006/relationships/tags" Target="../tags/tag288.xml"/><Relationship Id="rId102" Type="http://schemas.openxmlformats.org/officeDocument/2006/relationships/tags" Target="../tags/tag287.xml"/><Relationship Id="rId101" Type="http://schemas.openxmlformats.org/officeDocument/2006/relationships/tags" Target="../tags/tag286.xml"/><Relationship Id="rId100" Type="http://schemas.openxmlformats.org/officeDocument/2006/relationships/tags" Target="../tags/tag285.xml"/><Relationship Id="rId10" Type="http://schemas.openxmlformats.org/officeDocument/2006/relationships/tags" Target="../tags/tag195.xml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5.xml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07.xml"/><Relationship Id="rId3" Type="http://schemas.openxmlformats.org/officeDocument/2006/relationships/image" Target="../media/image36.png"/><Relationship Id="rId2" Type="http://schemas.openxmlformats.org/officeDocument/2006/relationships/tags" Target="../tags/tag306.xml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8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9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0.xml"/><Relationship Id="rId2" Type="http://schemas.openxmlformats.org/officeDocument/2006/relationships/image" Target="../media/image29.png"/><Relationship Id="rId1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1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1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3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4.xml"/><Relationship Id="rId2" Type="http://schemas.openxmlformats.org/officeDocument/2006/relationships/image" Target="../media/image29.png"/><Relationship Id="rId1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6.xml"/><Relationship Id="rId5" Type="http://schemas.openxmlformats.org/officeDocument/2006/relationships/image" Target="../media/image4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tags" Target="../tags/tag315.xml"/></Relationships>
</file>

<file path=ppt/slides/_rels/slide49.xml.rels><?xml version="1.0" encoding="UTF-8" standalone="yes"?>
<Relationships xmlns="http://schemas.openxmlformats.org/package/2006/relationships"><Relationship Id="rId99" Type="http://schemas.openxmlformats.org/officeDocument/2006/relationships/tags" Target="../tags/tag413.xml"/><Relationship Id="rId98" Type="http://schemas.openxmlformats.org/officeDocument/2006/relationships/tags" Target="../tags/tag412.xml"/><Relationship Id="rId97" Type="http://schemas.openxmlformats.org/officeDocument/2006/relationships/tags" Target="../tags/tag411.xml"/><Relationship Id="rId96" Type="http://schemas.openxmlformats.org/officeDocument/2006/relationships/tags" Target="../tags/tag410.xml"/><Relationship Id="rId95" Type="http://schemas.openxmlformats.org/officeDocument/2006/relationships/tags" Target="../tags/tag409.xml"/><Relationship Id="rId94" Type="http://schemas.openxmlformats.org/officeDocument/2006/relationships/tags" Target="../tags/tag408.xml"/><Relationship Id="rId93" Type="http://schemas.openxmlformats.org/officeDocument/2006/relationships/tags" Target="../tags/tag407.xml"/><Relationship Id="rId92" Type="http://schemas.openxmlformats.org/officeDocument/2006/relationships/tags" Target="../tags/tag406.xml"/><Relationship Id="rId91" Type="http://schemas.openxmlformats.org/officeDocument/2006/relationships/tags" Target="../tags/tag405.xml"/><Relationship Id="rId90" Type="http://schemas.openxmlformats.org/officeDocument/2006/relationships/tags" Target="../tags/tag404.xml"/><Relationship Id="rId9" Type="http://schemas.openxmlformats.org/officeDocument/2006/relationships/tags" Target="../tags/tag323.xml"/><Relationship Id="rId89" Type="http://schemas.openxmlformats.org/officeDocument/2006/relationships/tags" Target="../tags/tag403.xml"/><Relationship Id="rId88" Type="http://schemas.openxmlformats.org/officeDocument/2006/relationships/tags" Target="../tags/tag402.xml"/><Relationship Id="rId87" Type="http://schemas.openxmlformats.org/officeDocument/2006/relationships/tags" Target="../tags/tag401.xml"/><Relationship Id="rId86" Type="http://schemas.openxmlformats.org/officeDocument/2006/relationships/tags" Target="../tags/tag400.xml"/><Relationship Id="rId85" Type="http://schemas.openxmlformats.org/officeDocument/2006/relationships/tags" Target="../tags/tag399.xml"/><Relationship Id="rId84" Type="http://schemas.openxmlformats.org/officeDocument/2006/relationships/tags" Target="../tags/tag398.xml"/><Relationship Id="rId83" Type="http://schemas.openxmlformats.org/officeDocument/2006/relationships/tags" Target="../tags/tag397.xml"/><Relationship Id="rId82" Type="http://schemas.openxmlformats.org/officeDocument/2006/relationships/tags" Target="../tags/tag396.xml"/><Relationship Id="rId81" Type="http://schemas.openxmlformats.org/officeDocument/2006/relationships/tags" Target="../tags/tag395.xml"/><Relationship Id="rId80" Type="http://schemas.openxmlformats.org/officeDocument/2006/relationships/tags" Target="../tags/tag394.xml"/><Relationship Id="rId8" Type="http://schemas.openxmlformats.org/officeDocument/2006/relationships/tags" Target="../tags/tag322.xml"/><Relationship Id="rId79" Type="http://schemas.openxmlformats.org/officeDocument/2006/relationships/tags" Target="../tags/tag393.xml"/><Relationship Id="rId78" Type="http://schemas.openxmlformats.org/officeDocument/2006/relationships/tags" Target="../tags/tag392.xml"/><Relationship Id="rId77" Type="http://schemas.openxmlformats.org/officeDocument/2006/relationships/tags" Target="../tags/tag391.xml"/><Relationship Id="rId76" Type="http://schemas.openxmlformats.org/officeDocument/2006/relationships/tags" Target="../tags/tag390.xml"/><Relationship Id="rId75" Type="http://schemas.openxmlformats.org/officeDocument/2006/relationships/tags" Target="../tags/tag389.xml"/><Relationship Id="rId74" Type="http://schemas.openxmlformats.org/officeDocument/2006/relationships/tags" Target="../tags/tag388.xml"/><Relationship Id="rId73" Type="http://schemas.openxmlformats.org/officeDocument/2006/relationships/tags" Target="../tags/tag387.xml"/><Relationship Id="rId72" Type="http://schemas.openxmlformats.org/officeDocument/2006/relationships/tags" Target="../tags/tag386.xml"/><Relationship Id="rId71" Type="http://schemas.openxmlformats.org/officeDocument/2006/relationships/tags" Target="../tags/tag385.xml"/><Relationship Id="rId70" Type="http://schemas.openxmlformats.org/officeDocument/2006/relationships/tags" Target="../tags/tag384.xml"/><Relationship Id="rId7" Type="http://schemas.openxmlformats.org/officeDocument/2006/relationships/tags" Target="../tags/tag321.xml"/><Relationship Id="rId69" Type="http://schemas.openxmlformats.org/officeDocument/2006/relationships/tags" Target="../tags/tag383.xml"/><Relationship Id="rId68" Type="http://schemas.openxmlformats.org/officeDocument/2006/relationships/tags" Target="../tags/tag382.xml"/><Relationship Id="rId67" Type="http://schemas.openxmlformats.org/officeDocument/2006/relationships/tags" Target="../tags/tag381.xml"/><Relationship Id="rId66" Type="http://schemas.openxmlformats.org/officeDocument/2006/relationships/tags" Target="../tags/tag380.xml"/><Relationship Id="rId65" Type="http://schemas.openxmlformats.org/officeDocument/2006/relationships/tags" Target="../tags/tag379.xml"/><Relationship Id="rId64" Type="http://schemas.openxmlformats.org/officeDocument/2006/relationships/tags" Target="../tags/tag378.xml"/><Relationship Id="rId63" Type="http://schemas.openxmlformats.org/officeDocument/2006/relationships/tags" Target="../tags/tag377.xml"/><Relationship Id="rId62" Type="http://schemas.openxmlformats.org/officeDocument/2006/relationships/tags" Target="../tags/tag376.xml"/><Relationship Id="rId61" Type="http://schemas.openxmlformats.org/officeDocument/2006/relationships/tags" Target="../tags/tag375.xml"/><Relationship Id="rId60" Type="http://schemas.openxmlformats.org/officeDocument/2006/relationships/tags" Target="../tags/tag374.xml"/><Relationship Id="rId6" Type="http://schemas.openxmlformats.org/officeDocument/2006/relationships/tags" Target="../tags/tag320.xml"/><Relationship Id="rId59" Type="http://schemas.openxmlformats.org/officeDocument/2006/relationships/tags" Target="../tags/tag373.xml"/><Relationship Id="rId58" Type="http://schemas.openxmlformats.org/officeDocument/2006/relationships/tags" Target="../tags/tag372.xml"/><Relationship Id="rId57" Type="http://schemas.openxmlformats.org/officeDocument/2006/relationships/tags" Target="../tags/tag371.xml"/><Relationship Id="rId56" Type="http://schemas.openxmlformats.org/officeDocument/2006/relationships/tags" Target="../tags/tag370.xml"/><Relationship Id="rId55" Type="http://schemas.openxmlformats.org/officeDocument/2006/relationships/tags" Target="../tags/tag369.xml"/><Relationship Id="rId54" Type="http://schemas.openxmlformats.org/officeDocument/2006/relationships/tags" Target="../tags/tag368.xml"/><Relationship Id="rId53" Type="http://schemas.openxmlformats.org/officeDocument/2006/relationships/tags" Target="../tags/tag367.xml"/><Relationship Id="rId52" Type="http://schemas.openxmlformats.org/officeDocument/2006/relationships/tags" Target="../tags/tag366.xml"/><Relationship Id="rId51" Type="http://schemas.openxmlformats.org/officeDocument/2006/relationships/tags" Target="../tags/tag365.xml"/><Relationship Id="rId50" Type="http://schemas.openxmlformats.org/officeDocument/2006/relationships/tags" Target="../tags/tag364.xml"/><Relationship Id="rId5" Type="http://schemas.openxmlformats.org/officeDocument/2006/relationships/tags" Target="../tags/tag319.xml"/><Relationship Id="rId49" Type="http://schemas.openxmlformats.org/officeDocument/2006/relationships/tags" Target="../tags/tag363.xml"/><Relationship Id="rId48" Type="http://schemas.openxmlformats.org/officeDocument/2006/relationships/tags" Target="../tags/tag362.xml"/><Relationship Id="rId47" Type="http://schemas.openxmlformats.org/officeDocument/2006/relationships/tags" Target="../tags/tag361.xml"/><Relationship Id="rId46" Type="http://schemas.openxmlformats.org/officeDocument/2006/relationships/tags" Target="../tags/tag360.xml"/><Relationship Id="rId45" Type="http://schemas.openxmlformats.org/officeDocument/2006/relationships/tags" Target="../tags/tag359.xml"/><Relationship Id="rId44" Type="http://schemas.openxmlformats.org/officeDocument/2006/relationships/tags" Target="../tags/tag358.xml"/><Relationship Id="rId43" Type="http://schemas.openxmlformats.org/officeDocument/2006/relationships/tags" Target="../tags/tag357.xml"/><Relationship Id="rId42" Type="http://schemas.openxmlformats.org/officeDocument/2006/relationships/tags" Target="../tags/tag356.xml"/><Relationship Id="rId41" Type="http://schemas.openxmlformats.org/officeDocument/2006/relationships/tags" Target="../tags/tag355.xml"/><Relationship Id="rId40" Type="http://schemas.openxmlformats.org/officeDocument/2006/relationships/tags" Target="../tags/tag354.xml"/><Relationship Id="rId4" Type="http://schemas.openxmlformats.org/officeDocument/2006/relationships/tags" Target="../tags/tag318.xml"/><Relationship Id="rId39" Type="http://schemas.openxmlformats.org/officeDocument/2006/relationships/tags" Target="../tags/tag353.xml"/><Relationship Id="rId38" Type="http://schemas.openxmlformats.org/officeDocument/2006/relationships/tags" Target="../tags/tag352.xml"/><Relationship Id="rId37" Type="http://schemas.openxmlformats.org/officeDocument/2006/relationships/tags" Target="../tags/tag351.xml"/><Relationship Id="rId36" Type="http://schemas.openxmlformats.org/officeDocument/2006/relationships/tags" Target="../tags/tag350.xml"/><Relationship Id="rId35" Type="http://schemas.openxmlformats.org/officeDocument/2006/relationships/tags" Target="../tags/tag349.xml"/><Relationship Id="rId34" Type="http://schemas.openxmlformats.org/officeDocument/2006/relationships/tags" Target="../tags/tag348.xml"/><Relationship Id="rId33" Type="http://schemas.openxmlformats.org/officeDocument/2006/relationships/tags" Target="../tags/tag347.xml"/><Relationship Id="rId32" Type="http://schemas.openxmlformats.org/officeDocument/2006/relationships/tags" Target="../tags/tag346.xml"/><Relationship Id="rId31" Type="http://schemas.openxmlformats.org/officeDocument/2006/relationships/tags" Target="../tags/tag345.xml"/><Relationship Id="rId30" Type="http://schemas.openxmlformats.org/officeDocument/2006/relationships/tags" Target="../tags/tag344.xml"/><Relationship Id="rId3" Type="http://schemas.openxmlformats.org/officeDocument/2006/relationships/tags" Target="../tags/tag317.xml"/><Relationship Id="rId29" Type="http://schemas.openxmlformats.org/officeDocument/2006/relationships/tags" Target="../tags/tag343.xml"/><Relationship Id="rId28" Type="http://schemas.openxmlformats.org/officeDocument/2006/relationships/tags" Target="../tags/tag342.xml"/><Relationship Id="rId27" Type="http://schemas.openxmlformats.org/officeDocument/2006/relationships/tags" Target="../tags/tag341.xml"/><Relationship Id="rId26" Type="http://schemas.openxmlformats.org/officeDocument/2006/relationships/tags" Target="../tags/tag340.xml"/><Relationship Id="rId25" Type="http://schemas.openxmlformats.org/officeDocument/2006/relationships/tags" Target="../tags/tag339.xml"/><Relationship Id="rId24" Type="http://schemas.openxmlformats.org/officeDocument/2006/relationships/tags" Target="../tags/tag338.xml"/><Relationship Id="rId23" Type="http://schemas.openxmlformats.org/officeDocument/2006/relationships/tags" Target="../tags/tag337.xml"/><Relationship Id="rId22" Type="http://schemas.openxmlformats.org/officeDocument/2006/relationships/tags" Target="../tags/tag336.xml"/><Relationship Id="rId21" Type="http://schemas.openxmlformats.org/officeDocument/2006/relationships/tags" Target="../tags/tag335.xml"/><Relationship Id="rId20" Type="http://schemas.openxmlformats.org/officeDocument/2006/relationships/tags" Target="../tags/tag334.xml"/><Relationship Id="rId2" Type="http://schemas.openxmlformats.org/officeDocument/2006/relationships/image" Target="../media/image12.jpeg"/><Relationship Id="rId19" Type="http://schemas.openxmlformats.org/officeDocument/2006/relationships/tags" Target="../tags/tag333.xml"/><Relationship Id="rId18" Type="http://schemas.openxmlformats.org/officeDocument/2006/relationships/tags" Target="../tags/tag332.xml"/><Relationship Id="rId17" Type="http://schemas.openxmlformats.org/officeDocument/2006/relationships/tags" Target="../tags/tag331.xml"/><Relationship Id="rId16" Type="http://schemas.openxmlformats.org/officeDocument/2006/relationships/tags" Target="../tags/tag330.xml"/><Relationship Id="rId15" Type="http://schemas.openxmlformats.org/officeDocument/2006/relationships/tags" Target="../tags/tag329.xml"/><Relationship Id="rId14" Type="http://schemas.openxmlformats.org/officeDocument/2006/relationships/tags" Target="../tags/tag328.xml"/><Relationship Id="rId13" Type="http://schemas.openxmlformats.org/officeDocument/2006/relationships/tags" Target="../tags/tag327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26.xml"/><Relationship Id="rId119" Type="http://schemas.openxmlformats.org/officeDocument/2006/relationships/image" Target="../media/image4.png"/><Relationship Id="rId118" Type="http://schemas.openxmlformats.org/officeDocument/2006/relationships/tags" Target="../tags/tag432.xml"/><Relationship Id="rId117" Type="http://schemas.openxmlformats.org/officeDocument/2006/relationships/tags" Target="../tags/tag431.xml"/><Relationship Id="rId116" Type="http://schemas.openxmlformats.org/officeDocument/2006/relationships/tags" Target="../tags/tag430.xml"/><Relationship Id="rId115" Type="http://schemas.openxmlformats.org/officeDocument/2006/relationships/tags" Target="../tags/tag429.xml"/><Relationship Id="rId114" Type="http://schemas.openxmlformats.org/officeDocument/2006/relationships/tags" Target="../tags/tag428.xml"/><Relationship Id="rId113" Type="http://schemas.openxmlformats.org/officeDocument/2006/relationships/tags" Target="../tags/tag427.xml"/><Relationship Id="rId112" Type="http://schemas.openxmlformats.org/officeDocument/2006/relationships/tags" Target="../tags/tag426.xml"/><Relationship Id="rId111" Type="http://schemas.openxmlformats.org/officeDocument/2006/relationships/tags" Target="../tags/tag425.xml"/><Relationship Id="rId110" Type="http://schemas.openxmlformats.org/officeDocument/2006/relationships/tags" Target="../tags/tag424.xml"/><Relationship Id="rId11" Type="http://schemas.openxmlformats.org/officeDocument/2006/relationships/tags" Target="../tags/tag325.xml"/><Relationship Id="rId109" Type="http://schemas.openxmlformats.org/officeDocument/2006/relationships/tags" Target="../tags/tag423.xml"/><Relationship Id="rId108" Type="http://schemas.openxmlformats.org/officeDocument/2006/relationships/tags" Target="../tags/tag422.xml"/><Relationship Id="rId107" Type="http://schemas.openxmlformats.org/officeDocument/2006/relationships/tags" Target="../tags/tag421.xml"/><Relationship Id="rId106" Type="http://schemas.openxmlformats.org/officeDocument/2006/relationships/tags" Target="../tags/tag420.xml"/><Relationship Id="rId105" Type="http://schemas.openxmlformats.org/officeDocument/2006/relationships/tags" Target="../tags/tag419.xml"/><Relationship Id="rId104" Type="http://schemas.openxmlformats.org/officeDocument/2006/relationships/tags" Target="../tags/tag418.xml"/><Relationship Id="rId103" Type="http://schemas.openxmlformats.org/officeDocument/2006/relationships/tags" Target="../tags/tag417.xml"/><Relationship Id="rId102" Type="http://schemas.openxmlformats.org/officeDocument/2006/relationships/tags" Target="../tags/tag416.xml"/><Relationship Id="rId101" Type="http://schemas.openxmlformats.org/officeDocument/2006/relationships/tags" Target="../tags/tag415.xml"/><Relationship Id="rId100" Type="http://schemas.openxmlformats.org/officeDocument/2006/relationships/tags" Target="../tags/tag414.xml"/><Relationship Id="rId10" Type="http://schemas.openxmlformats.org/officeDocument/2006/relationships/tags" Target="../tags/tag324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tiff"/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3.png"/><Relationship Id="rId4" Type="http://schemas.openxmlformats.org/officeDocument/2006/relationships/image" Target="../media/image44.png"/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33.xml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microsoft.com/office/2007/relationships/media" Target="../media/audio4.wav"/><Relationship Id="rId3" Type="http://schemas.openxmlformats.org/officeDocument/2006/relationships/audio" Target="../media/audio4.wav"/><Relationship Id="rId2" Type="http://schemas.openxmlformats.org/officeDocument/2006/relationships/image" Target="../media/image9.png"/><Relationship Id="rId1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9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9.png"/><Relationship Id="rId1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9.png"/><Relationship Id="rId1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9.png"/><Relationship Id="rId1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9.png"/><Relationship Id="rId1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7.xml"/><Relationship Id="rId2" Type="http://schemas.openxmlformats.org/officeDocument/2006/relationships/tags" Target="../tags/tag436.xml"/><Relationship Id="rId1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8.xml"/><Relationship Id="rId2" Type="http://schemas.openxmlformats.org/officeDocument/2006/relationships/image" Target="../media/image46.png"/><Relationship Id="rId1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9.xml"/><Relationship Id="rId2" Type="http://schemas.openxmlformats.org/officeDocument/2006/relationships/image" Target="../media/image47.png"/><Relationship Id="rId1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0.xml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42.xml"/><Relationship Id="rId2" Type="http://schemas.openxmlformats.org/officeDocument/2006/relationships/tags" Target="../tags/tag441.xml"/><Relationship Id="rId1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8.xml"/><Relationship Id="rId2" Type="http://schemas.openxmlformats.org/officeDocument/2006/relationships/image" Target="../media/image4.png"/><Relationship Id="rId1" Type="http://schemas.openxmlformats.org/officeDocument/2006/relationships/tags" Target="../tags/tag447.xml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50.xml"/><Relationship Id="rId5" Type="http://schemas.openxmlformats.org/officeDocument/2006/relationships/image" Target="../media/image4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tags" Target="../tags/tag449.xml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同学们聚精会神地听老师讲课。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这支足球队的弱点是后卫防守不严。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3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jùjīng-huìshén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聚精会神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concentrate one's attention (and energy) 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fáng shǒu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防守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defend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一瞬间，火箭已经飞得无影无踪了。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huǒ jiàn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火箭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rocket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离奇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weird, bizarre,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odd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lí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qí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冲击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challenge,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go for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chōng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崇拜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adore, to admire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38370" y="863600"/>
            <a:ext cx="274764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chóng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bài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拼搏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struggle,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combat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pīn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bó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5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聚精会神</a:t>
              </a:r>
              <a:endParaRPr kumimoji="0" lang="zh-CN" altLang="en-US" sz="3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concentrate one's attention (and energy) 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93745" y="4364355"/>
            <a:ext cx="27844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jùjīng-huìshén</a:t>
            </a:r>
            <a:endParaRPr lang="zh-CN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防守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defend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fáng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shǒu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火箭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rocket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huǒ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jiàn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alphaModFix amt="60000"/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5550" y="250190"/>
            <a:ext cx="2273935" cy="19926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055876"/>
            <a:ext cx="2837180" cy="1814976"/>
            <a:chOff x="7787" y="2991"/>
            <a:chExt cx="5660" cy="201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1"/>
              <a:ext cx="5660" cy="2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2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紧缩句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14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紧缩句是用单句的形式表达复句的内容。紧缩句看起来像单句，实际上是复句，只是已经取消了一般复句间的语音停顿、关键词语甚至某些成分。</a:t>
              </a:r>
              <a:endParaRPr sz="14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680845"/>
            <a:ext cx="9455785" cy="953135"/>
            <a:chOff x="518" y="3334"/>
            <a:chExt cx="14891" cy="1501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334"/>
              <a:ext cx="14878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想赢球也不能置猫头鹰的生命于不顾。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（即使想赢球，也不能置猫头鹰的生命于不顾。）</a:t>
              </a:r>
              <a:endPara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99390" y="3243580"/>
            <a:ext cx="9173845" cy="1097280"/>
            <a:chOff x="518" y="3097"/>
            <a:chExt cx="14447" cy="1728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130"/>
              <a:ext cx="14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她一回来我就告诉你。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（只要她一回来，我就告诉你。）</a:t>
              </a:r>
              <a:endParaRPr lang="zh-CN" altLang="en-US" sz="32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7915"/>
            <a:chOff x="518" y="3426"/>
            <a:chExt cx="13447" cy="1729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站住！不站住就开枪了。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（站住！你要是不站住，我就开枪了。）</a:t>
              </a:r>
              <a:endParaRPr lang="zh-CN" altLang="en-US" sz="32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 amt="80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7955" y="3039745"/>
            <a:ext cx="1931035" cy="14516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alphaModFix amt="80000"/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55610" y="4956810"/>
            <a:ext cx="1947545" cy="15303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将下列复句改为紧缩句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30327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得罪她咱也不怕。</a:t>
            </a:r>
            <a:endParaRPr lang="zh-CN" altLang="en-US" sz="2800" b="1" u="sng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41014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即使得罪她，咱也不怕。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338899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你不说我也能知道。</a:t>
            </a:r>
            <a:endParaRPr lang="zh-CN" altLang="en-US" sz="2800" b="1" u="sng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44577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就算你不说，我也能知道。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37452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你不喜欢咱们就不买。</a:t>
            </a:r>
            <a:endParaRPr lang="zh-CN" altLang="en-US" sz="2800" b="1" u="sng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52745"/>
            <a:ext cx="48139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如果你不喜欢，咱们就不买。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那只狗以火箭般的速度，横着冲向了他的膝盖。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足球比赛,进攻与防守同等重要。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héng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横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sidewards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jìn gōng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进攻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attack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他的阴谋被大家识破了。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中奖的人当场兑现了奖金。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yīn móu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阴谋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plot, conspiracy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2005552"/>
            <a:chOff x="7787" y="2920"/>
            <a:chExt cx="5660" cy="2231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dāng chǎng</a:t>
              </a:r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当场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adv. on the spot,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then and there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恐怖事件的发生使大家整天生活在紧张害怕的感觉中。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高大浓密的树冠遮挡住了烈日的阳光。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shì jiàn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事件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event, incident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zhē dǎng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遮挡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shelter from,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keep out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在赛场上，足球运动员应服从裁判的判决。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cái pàn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裁判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referee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粗心大意的售货员，错把100元当10元钱给了顾客。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4036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村子的远处传来一阵阵悲哀的哭泣声。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10616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北京主办了2008年夏季奥运会。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4999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今天是母亲的生日，我特意为她准备了一份大礼。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dà yì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大意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careless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bēi’āi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悲哀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sad, sonowful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zhǔ bàn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主办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host, to sponsor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tè yì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特意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adv. for a special puipose, specially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202628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足球场上，个别运动员犯规，受到裁判的警告。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一个小小的疏忽导致了这次试验的失败。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2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维持经济发展的稳定增长是政府这个季度的工作重心。</a:t>
            </a:r>
            <a:endParaRPr lang="zh-CN" altLang="en-US" sz="22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jǐng gào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警告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warn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shū hu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疏忽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neglect, to overlook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zhòng xīn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重心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center of gravity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横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sidewards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héng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阴谋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plot, conspiracy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yīn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móu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进攻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attack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38370" y="863600"/>
            <a:ext cx="274764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gōng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当场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on the spot,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then and there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24130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dāng</a:t>
            </a:r>
            <a:r>
              <a:rPr 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chǎng</a:t>
            </a:r>
            <a:endParaRPr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事件</a:t>
              </a:r>
              <a:endParaRPr kumimoji="0" lang="zh-CN" altLang="en-US" sz="3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event, incident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93745" y="4364355"/>
            <a:ext cx="278447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遮挡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shelter from,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keep out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zhē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dǎng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裁判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referee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cái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pàn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大意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careless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dà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主办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host, to sponsor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zhǔ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悲哀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sad, sonowful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bēi’āi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特意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for a special puipose, specially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tè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警告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warn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jǐng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gào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疏忽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neglect, to overlook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shū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重心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center of gravity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688830" y="4382135"/>
            <a:ext cx="249047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zhòng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xīn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横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43610"/>
            <a:ext cx="829627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蛮横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骄横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专横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横祸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横财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横眉怒目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横行霸道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横排版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横七竖八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横批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老泪纵横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横冲直撞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人行横道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84705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我找过他两次，都被他蛮横地轰了出来。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089275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他横眉怒目、咬牙切齿地瞪了伊东一眼。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阴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3965575"/>
            <a:ext cx="926846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阴雨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阴晴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阴云密布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阴暗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阴冷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阴面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阴险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阴毒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endParaRPr lang="en-US" alt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阳奉阴违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阴谋</a:t>
            </a:r>
            <a:r>
              <a:rPr lang="en-US" alt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阴谋诡计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04765"/>
            <a:ext cx="70910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这一天,北风怒号,阴云密布。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35370"/>
            <a:ext cx="858266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他最大的特点就是一生光明磊落，从不搞阴谋诡计。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遮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41400"/>
            <a:ext cx="8296275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一手遮天-遮遮掩掩-遮挡-遮蔽-遮盖</a:t>
            </a:r>
            <a:endParaRPr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33575"/>
            <a:ext cx="938085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大雪遮盖了公路，路中间有几道被来往车辆压出来的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深深的车辙,像轨道似的伸向远方。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20365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她对自己的恋情从不遮遮掩掩，每当她决意投入一段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感情时，就会大大方方地告诉所有人，她要恋爱了。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哀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98925"/>
            <a:ext cx="926846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哀伤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哀泣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哀叹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哀愁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哀痛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哀号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哀鸣</a:t>
            </a:r>
            <a:endParaRPr lang="zh-CN" altLang="en-US" sz="3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49215"/>
            <a:ext cx="792861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她的丈夫死了，她只能以加倍的工作来冲淡哀伤。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35370"/>
            <a:ext cx="8582660" cy="50673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7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这里有狼,它们每夜都在附近哀号,搅得人们心神不宁。</a:t>
            </a:r>
            <a:endParaRPr lang="zh-CN" altLang="en-US" sz="27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747395" y="3676015"/>
            <a:ext cx="2096770" cy="1586865"/>
          </a:xfrm>
          <a:prstGeom prst="ellipse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6609715" y="2047875"/>
            <a:ext cx="2065020" cy="1638935"/>
          </a:xfrm>
          <a:prstGeom prst="ellipse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147"/>
              <a:ext cx="5660" cy="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特意</a:t>
              </a:r>
              <a:endParaRPr lang="zh-CN" altLang="en-US"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16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副词，表示专门为了某一件事。</a:t>
              </a:r>
              <a:endParaRPr lang="zh-CN" altLang="en-US" sz="16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680845"/>
            <a:ext cx="9455785" cy="953135"/>
            <a:chOff x="518" y="3334"/>
            <a:chExt cx="14891" cy="1501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334"/>
              <a:ext cx="14878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一次赛前热身，主办方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特意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做了警示牌，警告运动员不要在球门里训练。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3580"/>
            <a:ext cx="9173845" cy="872490"/>
            <a:chOff x="518" y="3097"/>
            <a:chExt cx="14447" cy="137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37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322"/>
              <a:ext cx="14446" cy="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那一年我出差去天津，</a:t>
              </a:r>
              <a:r>
                <a:rPr lang="zh-CN" altLang="en-US" sz="30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特意</a:t>
              </a:r>
              <a:r>
                <a:rPr lang="zh-CN" altLang="en-US" sz="3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绕道北京，去了趟圆明园。</a:t>
              </a:r>
              <a:endParaRPr lang="zh-CN" altLang="en-US" sz="30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0295"/>
            <a:chOff x="518" y="3426"/>
            <a:chExt cx="13447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1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城市生活的忙乱、嘈杂使人们渴望安静，因此地处边城的我的故乡就成了人们</a:t>
              </a:r>
              <a:r>
                <a:rPr lang="zh-CN" altLang="en-US" sz="31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特意</a:t>
              </a:r>
              <a:r>
                <a:rPr lang="zh-CN" altLang="en-US" sz="31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要来的旅游胜地了。</a:t>
              </a:r>
              <a:endParaRPr lang="zh-CN" altLang="en-US" sz="31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8" name="图片 7" descr="图片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4165" y="55880"/>
            <a:ext cx="1637665" cy="16471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根据提示用“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特意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263140"/>
            <a:ext cx="98259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为了完成这次采访，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。（查阅）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360" y="4017010"/>
            <a:ext cx="109880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在动笔写这本书之前，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。（调查）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722620"/>
            <a:ext cx="108013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这是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，知道你换了地方睡不好觉。（准备）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476115" y="2204085"/>
            <a:ext cx="44005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我特意查阅了相关资料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8345" y="3984625"/>
            <a:ext cx="57829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他特意调查了事件发生的前因后果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19555" y="5706110"/>
            <a:ext cx="44005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特意为你准备的卧具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2224405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离奇：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聚精会神：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当场：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大意：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特意：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疏忽：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5课件24\图片\背景.jpg背景"/>
          <p:cNvPicPr>
            <a:picLocks noChangeAspect="1"/>
          </p:cNvPicPr>
          <p:nvPr/>
        </p:nvPicPr>
        <p:blipFill rotWithShape="1">
          <a:blip r:embed="rId1">
            <a:alphaModFix amt="60000"/>
          </a:blip>
          <a:srcRect/>
          <a:stretch>
            <a:fillRect/>
          </a:stretch>
        </p:blipFill>
        <p:spPr>
          <a:xfrm>
            <a:off x="-635" y="-67310"/>
            <a:ext cx="1219263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第二十四课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24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525"/>
                  <a:ext cx="17434" cy="902"/>
                  <a:chOff x="6495" y="6525"/>
                  <a:chExt cx="1743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24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600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Sports stars’ strange experiences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1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24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kumimoji="0" lang="zh-CN" altLang="en-US" sz="5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体育明星们的离奇遭遇</a:t>
                  </a:r>
                  <a:endParaRPr kumimoji="0" lang="zh-CN" altLang="en-US" sz="5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牌</a:t>
                      </a:r>
                      <a:endParaRPr lang="zh-CN" altLang="en-US" sz="48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奖牌、金牌、银牌、铜牌、车牌、门牌、号牌、路牌、警示牌、黄牌、登机牌、牌子</a:t>
                      </a:r>
                      <a:endParaRPr sz="200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奋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奋力、奋斗、奋发、奋进、奋起、奋勇、奋战、发奋、兴奋、勤奋、奋不顾身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门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门将、门卫、球门、柜门、射门、守门、油门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头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头条、头版、头等、头号、头名、头天、头一个、从头、起头、排头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 rot="420000">
            <a:off x="2369185" y="5743575"/>
            <a:ext cx="3149600" cy="264160"/>
            <a:chOff x="7325474" y="3820934"/>
            <a:chExt cx="1340854" cy="26393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364740" y="4528820"/>
            <a:ext cx="3149600" cy="264160"/>
            <a:chOff x="7325474" y="3820934"/>
            <a:chExt cx="1340854" cy="263931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 rot="21300000">
            <a:off x="2049780" y="3411220"/>
            <a:ext cx="3425825" cy="410210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 rot="21300000">
            <a:off x="2388235" y="1977390"/>
            <a:ext cx="3149600" cy="264160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9" name="圆角矩形 18"/>
          <p:cNvSpPr/>
          <p:nvPr/>
        </p:nvSpPr>
        <p:spPr>
          <a:xfrm>
            <a:off x="5608955" y="2747645"/>
            <a:ext cx="6369050" cy="121793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09590" y="2799080"/>
            <a:ext cx="636841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他</a:t>
            </a:r>
            <a:r>
              <a:rPr lang="zh-CN" altLang="en-US" sz="2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特意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/</a:t>
            </a:r>
            <a:r>
              <a:rPr lang="zh-CN" altLang="en-US" sz="2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故意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把礼物放在一个明显的位置，以便我一眼就能看见。</a:t>
            </a:r>
            <a:endParaRPr lang="zh-CN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610225" y="3535045"/>
            <a:ext cx="63684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6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都有“有意地做......”的意思，都能做副词，用在动词或动词短语前。</a:t>
            </a:r>
            <a:endParaRPr lang="en-US" altLang="zh-CN" sz="16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特意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故意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608320" y="1234440"/>
            <a:ext cx="6369050" cy="140906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608320" y="1259840"/>
            <a:ext cx="6368415" cy="798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①他</a:t>
            </a:r>
            <a:r>
              <a:rPr lang="zh-CN" altLang="en-US" sz="23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特意</a:t>
            </a:r>
            <a:r>
              <a:rPr lang="zh-CN" alt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从上海来到北京参加这次会议。</a:t>
            </a:r>
            <a:endParaRPr lang="zh-CN" altLang="en-US" sz="2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②为了写好论文，他</a:t>
            </a:r>
            <a:r>
              <a:rPr lang="zh-CN" altLang="en-US" sz="23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特意</a:t>
            </a:r>
            <a:r>
              <a:rPr lang="zh-CN" alt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拜访了那位有名的学者。</a:t>
            </a:r>
            <a:endParaRPr lang="zh-CN" altLang="en-US" sz="2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08955" y="2143125"/>
            <a:ext cx="63684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6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一般是花心思努力做好某件事情，往往对他人/事情产生积极的影响。</a:t>
            </a:r>
            <a:endParaRPr lang="en-US" altLang="zh-CN" sz="16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610225" y="4098290"/>
            <a:ext cx="6369050" cy="121158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610225" y="4139565"/>
            <a:ext cx="6368415" cy="808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 fontAlgn="auto">
              <a:lnSpc>
                <a:spcPts val="28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①小明</a:t>
            </a:r>
            <a:r>
              <a:rPr lang="zh-CN" altLang="en-US" sz="2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故意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把椅子撞倒了。</a:t>
            </a:r>
            <a:endParaRPr lang="zh-CN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 defTabSz="914400" fontAlgn="auto">
              <a:lnSpc>
                <a:spcPts val="28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②他</a:t>
            </a:r>
            <a:r>
              <a:rPr lang="zh-CN" altLang="en-US" sz="2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故意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借钱不还。</a:t>
            </a:r>
            <a:endParaRPr lang="zh-CN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10860" y="491871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明知不应该/不必这样做还这样做，常含贬义。</a:t>
            </a:r>
            <a:endParaRPr lang="en-US" altLang="zh-CN" sz="1800" dirty="0"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618480" y="5434330"/>
            <a:ext cx="6369050" cy="121158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18480" y="5421630"/>
            <a:ext cx="6368415" cy="69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他存在伤害对方的</a:t>
            </a:r>
            <a:r>
              <a:rPr lang="zh-CN" altLang="en-US" sz="2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故意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19115" y="6114415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除了做副词外，还可以做名词。[一般用于法律方面]</a:t>
            </a:r>
            <a:endParaRPr lang="en-US" altLang="zh-CN" sz="1800" dirty="0"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303020" y="1639570"/>
          <a:ext cx="9520555" cy="476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0360"/>
                <a:gridCol w="2830195"/>
              </a:tblGrid>
              <a:tr h="952500">
                <a:tc>
                  <a:txBody>
                    <a:bodyPr/>
                    <a:lstStyle/>
                    <a:p>
                      <a:pPr algn="ctr"/>
                      <a:r>
                        <a:rPr sz="2400" baseline="0">
                          <a:solidFill>
                            <a:srgbClr val="FFFF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句子</a:t>
                      </a:r>
                      <a:endParaRPr sz="2400" baseline="0">
                        <a:solidFill>
                          <a:srgbClr val="FFFFFF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别人</a:t>
                      </a:r>
                      <a:endParaRPr sz="2400" b="1">
                        <a:solidFill>
                          <a:srgbClr val="FFFFFF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</a:tr>
              <a:tr h="952500">
                <a:tc>
                  <a:txBody>
                    <a:bodyPr/>
                    <a:lstStyle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1. 对不起，我不是</a:t>
                      </a:r>
                      <a:r>
                        <a:rPr sz="26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故意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弄坏你的手表的。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eaLnBrk="1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  <a:tr h="952500">
                <a:tc>
                  <a:txBody>
                    <a:bodyPr/>
                    <a:lstStyle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2. 你看见红灯亮了还不停，是</a:t>
                      </a:r>
                      <a:r>
                        <a:rPr sz="26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特意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的吧！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  <a:tr h="952500">
                <a:tc>
                  <a:txBody>
                    <a:bodyPr/>
                    <a:lstStyle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3. 虽然造成了死伤5人的后果，但他并没有主观上的</a:t>
                      </a:r>
                      <a:r>
                        <a:rPr sz="26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特意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  <a:tr h="952500">
                <a:tc>
                  <a:txBody>
                    <a:bodyPr/>
                    <a:lstStyle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4. 他</a:t>
                      </a:r>
                      <a:r>
                        <a:rPr sz="260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故意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为大家准备了丰盛的午餐，我们非常感动。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</a:tbl>
          </a:graphicData>
        </a:graphic>
      </p:graphicFrame>
      <p:sp>
        <p:nvSpPr>
          <p:cNvPr id="2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0490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755900" y="716280"/>
            <a:ext cx="7035165" cy="522605"/>
          </a:xfrm>
          <a:prstGeom prst="roundRect">
            <a:avLst/>
          </a:prstGeom>
          <a:noFill/>
          <a:ln w="19050">
            <a:solidFill>
              <a:srgbClr val="B8975A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55900" y="770890"/>
            <a:ext cx="703453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algn="ctr" defTabSz="914400" rtl="0" fontAlgn="auto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判断正误</a:t>
            </a:r>
            <a:endParaRPr lang="zh-CN" altLang="en-US" sz="2800" dirty="0">
              <a:solidFill>
                <a:srgbClr val="B8975A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70" name="小钩"/>
          <p:cNvGrpSpPr/>
          <p:nvPr/>
        </p:nvGrpSpPr>
        <p:grpSpPr>
          <a:xfrm>
            <a:off x="9152255" y="279527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tags r:id="rId4"/>
    </p:custDataLst>
  </p:cSld>
  <p:clrMapOvr>
    <a:masterClrMapping/>
  </p:clrMapOvr>
  <p:transition spd="slow"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我们和姑妈家的联系已经中断好多年了。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幸亏司机刹车及时，避免了一起交通事故。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zhōng duàn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中断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interrupt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shā chē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刹车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brake, to stop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我们要加固堤防，防御洪水的袭击。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他能以坦然的心态对待误解。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fáng yù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防御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defend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xīn tài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心态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attitude, mental state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51574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体育趣闻</a:t>
            </a:r>
            <a:endParaRPr lang="zh-CN" altLang="en-US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67380" y="2359025"/>
            <a:ext cx="47326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）正确使用本课辨析的词语“特意-故意”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1978025"/>
            <a:ext cx="4424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掌握紧缩句、“特意”的意义和用法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798445"/>
            <a:ext cx="4424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了解篇章修辞“比拟”的作用和意义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464560"/>
            <a:ext cx="6253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了解“横”的木字旁及带有木字旁的汉字所表达的意义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19651" y="4361506"/>
            <a:ext cx="3383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悲哀、雪上加霜”的意义和用法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18287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549282"/>
            <a:ext cx="4721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按课本P37练习5中的提示简述课文内容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91795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熟悉并掌握“横、阴谋、遮挡、不治身亡、残酷、凶手、冤枉、成心、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931226"/>
            <a:ext cx="3967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根据提示完成课后的“写一写”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两个人在创作方法上南辕北辙。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一个公司应注重企业形象。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28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nányuán-běizhé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南辕北辙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go south by driving the chariot north一to act in a way that defeats one's purpose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zhù zhòng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注重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lay stress on, to pay attention to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到目前为止，这场比赛还难分胜负。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shèng fù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胜负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victory or defeat,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success or failure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中断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interrupt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417320" y="874395"/>
            <a:ext cx="288544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zhōng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duàn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防御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defend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fáng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yù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刹车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brake, to stop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shā chē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心态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attitude, mental state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xīn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tài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227070"/>
            <a:chOff x="4717" y="1909"/>
            <a:chExt cx="3511" cy="5082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8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南辕北辙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go south by driving the chariot north一to act in a way that defeats one's purpose</a:t>
              </a:r>
              <a:endParaRPr lang="en-US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90570" y="4364355"/>
            <a:ext cx="280606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2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nányuán-běizhé</a:t>
            </a:r>
            <a:endParaRPr altLang="zh-CN" sz="2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注重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lay stress on, to pay attention to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zhù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zhòng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胜负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victory or defeat, success or failure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688830" y="4382135"/>
            <a:ext cx="249047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shèng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fù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胜负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心态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崇拜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拼搏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冲击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400525"/>
            <a:ext cx="12080875" cy="3488690"/>
            <a:chOff x="108" y="-186"/>
            <a:chExt cx="19025" cy="5494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381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我们之所以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体育明星，是因为他们是奋力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的象征。比赛并不只注重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 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我们更看重的是运动员们在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奖牌时表现出来的永不放弃的精神和良好的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sz="33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9644872" y="2707284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拼搏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85968" y="3445772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胜负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788958" y="2664593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崇拜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9719" y="419879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冲击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991556" y="419879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心态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65810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在残酷的现实面前，她的梦想破灭了。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这个问题存在一些争议，还需要大家进一步讨论。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我们要加固堤防，防御洪水的袭击。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打仗要讲究策略。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cán kù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残酷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cruel, brutal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zhēng yì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争议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dispute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fáng yù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防御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defend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dǎ zhàng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打仗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v.to fight a battle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204787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张叔叔委托律师代理他打官司。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这支部队常年守护着祖国的海岛。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7743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这种野蛮的行为遭到大家的一致谴责。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dǎ guānsi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打官司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litigate, to go to law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shǒu hù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守护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v.to guard, to watch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qiǎn zé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谴责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blame, to condemn, to denounce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残酷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cruel, brutal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417320" y="874395"/>
            <a:ext cx="288544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cán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kù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防御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defend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fáng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yù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争议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dispute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zhēng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打仗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fight a battle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dǎ zhàng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打官司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litigate, to go to law</a:t>
              </a:r>
              <a:endParaRPr lang="en-US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9057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dǎ guānsi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守护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guard, to watch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shǒu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hù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257550"/>
            <a:chOff x="4717" y="1909"/>
            <a:chExt cx="3511" cy="51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谴责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blame, to condemn, to denounce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688830" y="4382135"/>
            <a:ext cx="249047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qiǎn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zé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酷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066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06883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06883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140585"/>
            <a:ext cx="8296275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冷酷-严酷</a:t>
            </a:r>
            <a:r>
              <a:rPr 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酷爱-酷寒-酷热-酷似</a:t>
            </a:r>
            <a:endParaRPr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6070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06070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95320"/>
            <a:ext cx="9380855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东北的冬天寒气袭人，去年尤其酷寒难耐。</a:t>
            </a:r>
            <a:endParaRPr lang="zh-CN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05003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04749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05257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027170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福特自小就酷爱摆弄机械，他7岁时，就已经是轰动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全镇的天才少年技师了。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87400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由于案情复杂，警方尚未查明谁是真正的凶手。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2803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同学们冤枉了她，她伤心得哭了。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你批评人家，也要容许人家辩解。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925560" y="464693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我不是成心来给你添麻烦的，对不起。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17220" y="2702560"/>
            <a:ext cx="269684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xiōng shǒu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凶手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murderer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yuān wang</a:t>
            </a:r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冤枉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5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wrong sb. (with false charges, etc.), to treat unjustly</a:t>
            </a:r>
            <a:endParaRPr lang="en-US" altLang="zh-CN" sz="15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biàn jiě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辩解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justify, to try to defend oneself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chéng xīn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成心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adv. intentionally, on purpose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这次考试,他出人意料考了第一名。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今年夏天，大雨下得很频繁。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4098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每个国家都竭力发展自己国家的航空事业。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yì liào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意料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expect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pín fán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频繁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frequently, often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háng kōng</a:t>
            </a:r>
            <a:endParaRPr lang="en-US" altLang="zh-CN" sz="28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航空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aviation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凶手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murderer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417320" y="874395"/>
            <a:ext cx="288544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xiōng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shǒu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辩解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justify, to try to defend oneself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biàn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jiě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565525"/>
            <a:chOff x="9330" y="2028"/>
            <a:chExt cx="3479" cy="5615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3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冤枉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wrong sb. (with false charges, etc.), to treat unjustly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6470" y="863600"/>
            <a:ext cx="273367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yuān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wang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成心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intentionally, on purpose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chéng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xīn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意料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expect</a:t>
              </a:r>
              <a:endParaRPr lang="en-US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9057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yì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liào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频繁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frequently, often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pín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fán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航空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aviation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561830" y="4382135"/>
            <a:ext cx="27355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háng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kōng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24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凶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11225"/>
            <a:ext cx="829627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凶残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凶狠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凶恶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凶险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凶猛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行凶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凶器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凶犯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endParaRPr lang="en-US" alt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帮凶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凶手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33575"/>
            <a:ext cx="938085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古今中外，狼的凶残本性，人所共知。狼群中的头狼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就更加凶残了。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078480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在手持凶器的坏人面前，他勇敢地挺身而出。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冤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127500"/>
            <a:ext cx="9268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不白之冤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冤屈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冤枉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冤仇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无冤无仇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冤枉钱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04765"/>
            <a:ext cx="8719185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我跟你无冤无仇的，你干吗拦着我,不让我走呀</a:t>
            </a:r>
            <a:r>
              <a:rPr 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？</a:t>
            </a:r>
            <a:endParaRPr lang="zh-CN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02985"/>
            <a:ext cx="8582660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父亲常常念叨，是路伯伯为他洗清了不白之冤。</a:t>
            </a:r>
            <a:endParaRPr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疏忽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熨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恼火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大意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特意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945380"/>
            <a:chOff x="108" y="-186"/>
            <a:chExt cx="19025" cy="7788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610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每个人都有粗心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lang="en-US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的时候，我也不例外。有一次，公司派我去参加一个很重要的会议，我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lang="en-US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找出自己最好的一套西装，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lang="en-US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得平平整整的，挂在衣柜里。可穿的时候才发现，扣子少了两颗。我翻了半天才找了件替换的衣服。而这个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＿</a:t>
              </a:r>
              <a:r>
                <a:rPr lang="en-US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＿  </a:t>
              </a:r>
              <a:r>
                <a:rPr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导致我迟到了半小时，为此老板非常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，我也懊悔不已。</a:t>
              </a:r>
              <a:endParaRPr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305550" y="328422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特意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418590" y="392938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熨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09670" y="251142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大意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17760" y="467804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疏忽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37630" y="533400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恼火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她在熨衣服的时候不小心烫了手。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那孩子摔了一跤，磕破了膝盖。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yùn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熨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iron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kē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磕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knock, to hit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他气得说不出话来，只有嘴唇微微颤动着。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别拽了，再拽绳子就断了。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zuǐ chún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嘴唇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lip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zhuài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拽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drag, to pull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生活中乐极生悲的事时有发生。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听说儿子考试又不及格，他大为恼火。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32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lèjí-shēngbēi</a:t>
              </a:r>
              <a:endParaRPr lang="en-US" altLang="zh-CN" sz="28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乐极生悲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extreme joy begets sorrow,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after joy comes sadness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nǎo huǒ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恼火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annoyed, irritated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你这样做，对他来说简直是雪上加霜！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2220400"/>
            <a:chOff x="7787" y="2920"/>
            <a:chExt cx="5660" cy="2470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2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xuěshàng-jiāshuāng</a:t>
              </a:r>
              <a:endParaRPr lang="en-US" altLang="zh-CN" sz="2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雪上加霜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snow plus frost— ne disaster after another, to add to the misfortunes of one who is already unfortunate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熨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iron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417320" y="874395"/>
            <a:ext cx="288544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yùn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嘴唇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lip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zuǐ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chún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磕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knock, to hit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kē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拽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drag, to pull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zhuài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227070"/>
            <a:chOff x="4717" y="1909"/>
            <a:chExt cx="3511" cy="5082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8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乐极生悲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extreme joy begets sorrow, </a:t>
              </a:r>
              <a:endParaRPr lang="en-US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after joy comes sadness</a:t>
              </a:r>
              <a:endParaRPr lang="en-US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90570" y="4364355"/>
            <a:ext cx="280606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2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lèjí-shēngbēi</a:t>
            </a:r>
            <a:endParaRPr altLang="zh-CN" sz="2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恼火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annoyed, irritated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nǎo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huǒ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273425"/>
            <a:chOff x="4717" y="1909"/>
            <a:chExt cx="3511" cy="5155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9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雪上加霜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5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snow plus frost— ne disaster after another, to add to the misfortunes of one who is already unfortunate</a:t>
              </a:r>
              <a:endParaRPr lang="en-US" sz="15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688830" y="4382135"/>
            <a:ext cx="249047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xuěshàng</a:t>
            </a:r>
            <a:r>
              <a:rPr lang="en-US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-</a:t>
            </a:r>
            <a:r>
              <a:rPr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jiāshuāng</a:t>
            </a:r>
            <a:endParaRPr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雪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066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06883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06883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011045"/>
            <a:ext cx="829627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下雪</a:t>
            </a: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雪花</a:t>
            </a:r>
            <a:r>
              <a:rPr 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冰天雪地</a:t>
            </a: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雪崩</a:t>
            </a: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雪耻</a:t>
            </a: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雪冤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报仇雪恨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endParaRPr lang="en-US" alt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雪亮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雪中送炭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雪上加霜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6070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06070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95320"/>
            <a:ext cx="9380855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到底是下雪的时候冷？还是化雪的时候冷？</a:t>
            </a:r>
            <a:endParaRPr lang="zh-CN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05003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04749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05257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027170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妹妹住院等着交钱，妈妈正在犯愁时，叔叔送来4万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块钱，这无疑是雪中送炭。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252345"/>
            <a:ext cx="110661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在这位知名教授的课堂上，大家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。（聚精会神）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360" y="4017010"/>
            <a:ext cx="110642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昨天这儿发生了一起严重的交通事故，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。（当场）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619750"/>
            <a:ext cx="108851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这所远近闻名的学校非常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。（注重）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689600" y="2204085"/>
            <a:ext cx="40303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聚精会神地听着课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99555" y="4030345"/>
            <a:ext cx="40303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司机和两名乘客当场死亡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5610" y="5818505"/>
            <a:ext cx="43789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注重培养学生的独立思考能力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252345"/>
            <a:ext cx="110642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对他这种不负责任的态度，大家都纷纷</a:t>
            </a:r>
            <a:r>
              <a:rPr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。（谴责）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360" y="4017010"/>
            <a:ext cx="108927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在这个以精细著称的行业中，</a:t>
            </a:r>
            <a:r>
              <a:rPr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     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。（大意）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619750"/>
            <a:ext cx="108851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听说我马上要回国，妈妈</a:t>
            </a:r>
            <a:r>
              <a:rPr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             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。（特意）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767195" y="2204085"/>
            <a:ext cx="40303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表示谴责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21680" y="4018280"/>
            <a:ext cx="42906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一点儿粗心大意都是要不得的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5610" y="5818505"/>
            <a:ext cx="43789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SimSun" panose="02010600030101010101" pitchFamily="2" charset="-122"/>
              </a:rPr>
              <a:t>特意准备了我最爱吃的饭莱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6125210" cy="37846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例：进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攻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攻击 攻克 攻打 攻占</a:t>
            </a:r>
            <a:endParaRPr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遮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挡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中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断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注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重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辩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解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5课件24\图片\背景.jpg背景"/>
          <p:cNvPicPr>
            <a:picLocks noChangeAspect="1"/>
          </p:cNvPicPr>
          <p:nvPr/>
        </p:nvPicPr>
        <p:blipFill rotWithShape="1">
          <a:blip r:embed="rId1">
            <a:alphaModFix amt="60000"/>
          </a:blip>
          <a:srcRect/>
          <a:stretch>
            <a:fillRect/>
          </a:stretch>
        </p:blipFill>
        <p:spPr>
          <a:xfrm>
            <a:off x="-635" y="-67310"/>
            <a:ext cx="1219263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第二十四课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24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525"/>
                  <a:ext cx="17434" cy="902"/>
                  <a:chOff x="6495" y="6525"/>
                  <a:chExt cx="1743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24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600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Sports stars’ strange experiences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1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24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kumimoji="0" lang="zh-CN" altLang="en-US" sz="5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体育明星们的离奇遭遇</a:t>
                  </a:r>
                  <a:endParaRPr kumimoji="0" lang="zh-CN" altLang="en-US" sz="5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5课件24\图片\背景.jpg背景"/>
          <p:cNvPicPr>
            <a:picLocks noChangeAspect="1"/>
          </p:cNvPicPr>
          <p:nvPr/>
        </p:nvPicPr>
        <p:blipFill rotWithShape="1">
          <a:blip r:embed="rId1">
            <a:alphaModFix amt="60000"/>
          </a:blip>
          <a:srcRect/>
          <a:stretch>
            <a:fillRect/>
          </a:stretch>
        </p:blipFill>
        <p:spPr>
          <a:xfrm>
            <a:off x="-635" y="-67310"/>
            <a:ext cx="1219263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第二十四课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24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525"/>
                  <a:ext cx="17434" cy="902"/>
                  <a:chOff x="6495" y="6525"/>
                  <a:chExt cx="1743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24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600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Sports stars’ strange experiences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1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24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kumimoji="0" lang="zh-CN" altLang="en-US" sz="5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体育明星们的离奇遭遇</a:t>
                  </a:r>
                  <a:endParaRPr kumimoji="0" lang="zh-CN" altLang="en-US" sz="5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你喜欢的体育明星有没有什么离奇的遭遇？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pasted-image.tiff"/>
          <p:cNvPicPr>
            <a:picLocks noChangeAspect="1"/>
          </p:cNvPicPr>
          <p:nvPr/>
        </p:nvPicPr>
        <p:blipFill>
          <a:blip r:embed="rId4" cstate="print"/>
          <a:srcRect r="9132" b="12493"/>
          <a:stretch>
            <a:fillRect/>
          </a:stretch>
        </p:blipFill>
        <p:spPr>
          <a:xfrm>
            <a:off x="3851275" y="2142490"/>
            <a:ext cx="4501515" cy="251650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ASUS\Desktop\课件\2022.10.05课件23\图片\生词\1.jpg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8175" y="2281555"/>
            <a:ext cx="2518410" cy="22771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ASUS\Desktop\课件\2022.10.05课件23\图片\生词\6.jpg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01043" y="486445"/>
            <a:ext cx="1097915" cy="10071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ASUS\Desktop\课件\2022.10.05课件23\图片\生词\2.jpg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74373" y="5175335"/>
            <a:ext cx="1158875" cy="9893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ASUS\Desktop\课件\2022.10.05课件23\图片\生词\3.jp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41378" y="7456472"/>
            <a:ext cx="817245" cy="5670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huāng táng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荒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唐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absurd, ridiculous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06742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你这个想法实在是太荒唐了！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SUS\Desktop\课件\2022.10.05课件23\图片\生词\2.jpg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62315" y="2430780"/>
            <a:ext cx="2317750" cy="19786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SUS\Desktop\课件\2022.10.05课件23\图片\生词\3.jpg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028" y="5346784"/>
            <a:ext cx="931545" cy="6464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SUS\Desktop\课件\2022.10.05课件23\图片\生词\1.jpg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47068" y="444852"/>
            <a:ext cx="1205865" cy="10902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SUS\Desktop\课件\2022.10.05课件23\图片\生词\6.jpg6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2473" y="-1393078"/>
            <a:ext cx="1075055" cy="9861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SUS\Desktop\课件\2022.10.05课件23\图片\生词\4.jpg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16613" y="7312645"/>
            <a:ext cx="86677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zhǐ jia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指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甲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fingernail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10" y="9282"/>
              <a:ext cx="7020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我喜欢修指甲，喜欢打扮。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SUS\Desktop\课件\2022.10.05课件23\图片\生词\3.jpg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8975" y="2583498"/>
            <a:ext cx="2409825" cy="16725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SUS\Desktop\课件\2022.10.05课件23\图片\生词\4.jpg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62638" y="5189305"/>
            <a:ext cx="97472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SUS\Desktop\课件\2022.10.05课件23\图片\生词\2.jpg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70563" y="495335"/>
            <a:ext cx="1158875" cy="9893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SUS\Desktop\课件\2022.10.05课件23\图片\生词\1.jpg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4060" y="-1384819"/>
            <a:ext cx="1071880" cy="9690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SUS\Desktop\课件\2022.10.05课件23\图片\生词\5.jpg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54795" y="7453630"/>
            <a:ext cx="590550" cy="572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6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chǔ zhì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处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置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handle, to manage,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deal with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68413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妈妈在搬家时把多余的旧家具果断地处置掉了。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SUS\Desktop\课件\2022.10.05课件23\图片\生词\4.jpg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4958" y="2458292"/>
            <a:ext cx="1950085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SUS\Desktop\课件\2022.10.05课件23\图片\生词\5.jpg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87168" y="5318760"/>
            <a:ext cx="725805" cy="7035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SUS\Desktop\课件\2022.10.05课件23\图片\生词\3.jpg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35968" y="633448"/>
            <a:ext cx="1028065" cy="7131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SUS\Desktop\课件\2022.10.05课件23\图片\生词\2.jpg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35333" y="-1336563"/>
            <a:ext cx="1029335" cy="8782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SUS\Desktop\课件\2022.10.05课件23\图片\生词\6.jpg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7253" y="7379638"/>
            <a:ext cx="785495" cy="7207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diàn zuàn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电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钻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electric drill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68159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那时没有电钻，在模板上钻孔也是件难事。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SUS\Desktop\课件\2022.10.05课件23\图片\生词\5.jpg5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06803" y="2658745"/>
            <a:ext cx="1570355" cy="15220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SUS\Desktop\课件\2022.10.05课件23\图片\生词\6.jpg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8040" y="5274077"/>
            <a:ext cx="883920" cy="8108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SUS\Desktop\课件\2022.10.05课件23\图片\生词\4.jpg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62638" y="509305"/>
            <a:ext cx="97472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SUS\Desktop\课件\2022.10.05课件23\图片\生词\3.jp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92165" y="-1232920"/>
            <a:ext cx="914400" cy="6343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SUS\Desktop\课件\2022.10.05课件23\图片\生词\1.jpg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00408" y="7243112"/>
            <a:ext cx="1099185" cy="9937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zāo shòu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遭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受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suffer, to undergo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79716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这场风沙，使北方的农业生产遭受很大的损失。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ASUS\Desktop\课件\2022.10.05课件23\图片\生词\6.jpg6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7060" y="2317115"/>
            <a:ext cx="2402840" cy="22059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ASUS\Desktop\课件\2022.10.05课件23\图片\生词\1.jpg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08650" y="5090244"/>
            <a:ext cx="1282700" cy="11595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ASUS\Desktop\课件\2022.10.05课件23\图片\生词\5.jpg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26538" y="676910"/>
            <a:ext cx="647065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ASUS\Desktop\课件\2022.10.05课件23\图片\生词\4.jpg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16613" y="-1327355"/>
            <a:ext cx="86677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ASUS\Desktop\课件\2022.10.05课件23\图片\生词\2.jpg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865166" y="7240890"/>
            <a:ext cx="1169670" cy="9982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wēibùzúdào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微不足道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insignificant, negligible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8111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虽然这件事微不足道，但我还要谢谢他的帮助。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荒唐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absurd, ridiculous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461770" y="874395"/>
            <a:ext cx="27559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huāng</a:t>
            </a:r>
            <a:r>
              <a:rPr lang="en-US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táng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257550"/>
            <a:chOff x="9330" y="2028"/>
            <a:chExt cx="3465" cy="51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处置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handle, to manage, 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deal with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chǔ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指甲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fingernail 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zhǐ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jia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6497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电钻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electric drill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40815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diàn zuàn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9237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遭受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suffer, to undergo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992370" y="429895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zāo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shòu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265" y="354584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微不足道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insignificant, negligible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119110" y="436435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wēibùzúdào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5课件24\图片\背景.jpg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曾经有一名足球门将，被狗袭击，痊愈后重返球场。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在“猫头鹰”事件中，那位球员成心踢死了一只猫头鹰。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作者认为，只要你疏忽大意，离奇的伤害总会跟随我们每一个人。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24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7430" y="1070610"/>
            <a:ext cx="1376680" cy="1354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0" dur="3331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5课件24\图片\背景.jpg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-635" y="0"/>
            <a:ext cx="1219327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068070"/>
            <a:ext cx="1188275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每次看到我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崇拜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的体育明星在赛场上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冲击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奖牌，大家都深信，他们身上的每一处伤疤都是奋力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拼搏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的标记。可是你知道吗，明星们受伤，有时竟也荒谬得不可思议。</a:t>
            </a:r>
            <a:endParaRPr lang="zh-CN" altLang="en-US"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曾经有一名足球门将正在比赛中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聚精会神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防守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，突然，一只狗以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火箭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般的速度冲了进来，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横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着冲向他的膝盖，然后向他发起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进攻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。人们惊呆了，这是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阴谋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，还是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离奇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的巧合？经久不愈，最后竟因此告别了他心爱的职业。</a:t>
            </a:r>
            <a:endParaRPr lang="zh-CN" altLang="en-US"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请用重点词语复述故事：崇拜、冲击、拼搏、聚精会神、防守、火箭、横、进攻、阴谋、离奇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1941"/>
              <a:ext cx="3639" cy="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摸不着头脑</a:t>
              </a:r>
              <a:endParaRPr kumimoji="0" lang="zh-CN" altLang="en-US" sz="4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卓越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派遣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扭转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荒谬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预兆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1785"/>
              <a:ext cx="3491" cy="29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不言而喻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人为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攒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萌芽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5课件24\图片\背景.jpg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014095"/>
            <a:ext cx="11897995" cy="4453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南美足球赛场上的</a:t>
            </a:r>
            <a:r>
              <a:rPr lang="zh-CN" altLang="en-US" sz="21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猫头鹰事件</a:t>
            </a:r>
            <a:r>
              <a:rPr lang="zh-CN" altLang="en-US" sz="2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，赛后成了头条新闻。事情是这样的，球赛进行得正激烈时，一只很可能是因受伤而“迫降”球场的猫头鹰</a:t>
            </a:r>
            <a:r>
              <a:rPr lang="zh-CN" altLang="en-US" sz="21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遮挡</a:t>
            </a:r>
            <a:r>
              <a:rPr lang="zh-CN" altLang="en-US" sz="2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住了球员的视线，主</a:t>
            </a:r>
            <a:r>
              <a:rPr lang="zh-CN" altLang="en-US" sz="21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裁判</a:t>
            </a:r>
            <a:r>
              <a:rPr lang="zh-CN" altLang="en-US" sz="2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处于保护动物的目的，决定中断比赛，可是一名球员已经刹不住车，一只大脚踢向了毫无</a:t>
            </a:r>
            <a:r>
              <a:rPr lang="zh-CN" altLang="en-US" sz="21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防御</a:t>
            </a:r>
            <a:r>
              <a:rPr lang="zh-CN" altLang="en-US" sz="2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的猫头鹰。可怜的猫头鹰，抢救两天后不治身亡。没想到一场道德讨论就此开始：有人认为想赢球也不能置猫头鹰的生命于不顾，这种只想赢球的</a:t>
            </a:r>
            <a:r>
              <a:rPr lang="zh-CN" altLang="en-US" sz="21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心态</a:t>
            </a:r>
            <a:r>
              <a:rPr lang="zh-CN" altLang="en-US" sz="2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和比赛精神</a:t>
            </a:r>
            <a:r>
              <a:rPr lang="zh-CN" altLang="en-US" sz="21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南辕北辙</a:t>
            </a:r>
            <a:r>
              <a:rPr lang="zh-CN" altLang="en-US" sz="2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。一时间，只</a:t>
            </a:r>
            <a:r>
              <a:rPr lang="zh-CN" altLang="en-US" sz="21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注重胜负</a:t>
            </a:r>
            <a:r>
              <a:rPr lang="zh-CN" altLang="en-US" sz="2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，却将猫头鹰</a:t>
            </a:r>
            <a:r>
              <a:rPr lang="zh-CN" altLang="en-US" sz="21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残酷</a:t>
            </a:r>
            <a:r>
              <a:rPr lang="zh-CN" altLang="en-US" sz="2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“射杀”致死的行为是否应该被原谅，引起了广泛的</a:t>
            </a:r>
            <a:r>
              <a:rPr lang="zh-CN" altLang="en-US" sz="21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争议</a:t>
            </a:r>
            <a:r>
              <a:rPr lang="zh-CN" altLang="en-US" sz="2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。人们结结实实地</a:t>
            </a:r>
            <a:r>
              <a:rPr lang="zh-CN" altLang="en-US" sz="21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打</a:t>
            </a:r>
            <a:r>
              <a:rPr lang="zh-CN" altLang="en-US" sz="2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了一场嘴</a:t>
            </a:r>
            <a:r>
              <a:rPr lang="zh-CN" altLang="en-US" sz="21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仗</a:t>
            </a:r>
            <a:r>
              <a:rPr lang="zh-CN" altLang="en-US" sz="2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，动物保护组织甚至要和球员</a:t>
            </a:r>
            <a:r>
              <a:rPr lang="zh-CN" altLang="en-US" sz="21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打官司</a:t>
            </a:r>
            <a:r>
              <a:rPr lang="zh-CN" altLang="en-US" sz="2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；一些球迷认为猫头鹰是球场的</a:t>
            </a:r>
            <a:r>
              <a:rPr lang="zh-CN" altLang="en-US" sz="21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守护</a:t>
            </a:r>
            <a:r>
              <a:rPr lang="zh-CN" altLang="en-US" sz="2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神，甚至</a:t>
            </a:r>
            <a:r>
              <a:rPr lang="zh-CN" altLang="en-US" sz="21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谴责</a:t>
            </a:r>
            <a:r>
              <a:rPr lang="zh-CN" altLang="en-US" sz="2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球员就是</a:t>
            </a:r>
            <a:r>
              <a:rPr lang="zh-CN" altLang="en-US" sz="21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凶手</a:t>
            </a:r>
            <a:r>
              <a:rPr lang="zh-CN" altLang="en-US" sz="2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；被称为“凶手”的球员一定在心中大呼</a:t>
            </a:r>
            <a:r>
              <a:rPr lang="zh-CN" altLang="en-US" sz="21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冤枉</a:t>
            </a:r>
            <a:r>
              <a:rPr lang="zh-CN" altLang="en-US" sz="2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，但他还是为自己的行为诚恳道歉，道歉之余却也没忘了为自己</a:t>
            </a:r>
            <a:r>
              <a:rPr lang="zh-CN" altLang="en-US" sz="21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辩解</a:t>
            </a:r>
            <a:r>
              <a:rPr lang="zh-CN" altLang="en-US" sz="2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——他不是</a:t>
            </a:r>
            <a:r>
              <a:rPr lang="zh-CN" altLang="en-US" sz="21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成心</a:t>
            </a:r>
            <a:r>
              <a:rPr lang="zh-CN" altLang="en-US" sz="2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的。</a:t>
            </a:r>
            <a:endParaRPr lang="zh-CN" altLang="en-US" sz="2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441315"/>
            <a:ext cx="9688830" cy="101473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sz="20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0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请用重点词语复述故事：猫头鹰、事件、遮挡、裁判、防御、心态、南辕北辙、注重、胜负、残酷、争议、打仗、打官司、守护、谴责、凶手、冤枉、辩解、成心</a:t>
            </a:r>
            <a:endParaRPr lang="zh-CN" altLang="en-US" sz="20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5课件24\图片\背景.jpg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014095"/>
            <a:ext cx="12056110" cy="380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 明星们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遭受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的伤害有时出人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意料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。因赛事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频繁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航空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旅行成了运动员的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家常便饭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。你相信吗？登机牌也可能成为凶器。曾有运动员在机场被登机牌击中眼睛，并因此错过部分比赛。</a:t>
            </a:r>
            <a:endParaRPr lang="en-US" altLang="zh-CN" sz="23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eaLnBrk="1">
              <a:lnSpc>
                <a:spcPct val="150000"/>
              </a:lnSpc>
            </a:pP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我们每个人都有过粗心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大意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的时候，令人悲哀的是，这也可能成为被伤害的原因。一次赛前热身，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主办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方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特意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做了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警示牌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警告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运动员不要在球门里训练，有位运动员一时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疏忽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正好踩在了警示牌上，由于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重心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不稳，以致扭伤了脚；还有位同样疏忽的运动员，在折叠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熨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衣板时肩膀受伤；某国国脚有一次不仅磕破了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嘴唇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，还磕掉了门牙，当时他仅仅是想从汽车里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拽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出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高尔夫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球具。</a:t>
            </a:r>
            <a:endParaRPr lang="en-US" altLang="zh-CN" sz="23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354955"/>
            <a:ext cx="9760585" cy="119888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请用重点词语复述故事：遭受、意料、频繁、航空、家常便饭、大意、主办、特意、警示牌、警告、疏忽、重心、熨、嘴唇、拽、高尔夫</a:t>
            </a:r>
            <a:endParaRPr lang="zh-CN" altLang="en-US" sz="24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5课件24\图片\背景.jpg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035685"/>
            <a:ext cx="12056110" cy="380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汉语有个词叫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乐极生悲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，说的就应该是下面这位球员：在打进一球后，他冲入观众席和球迷一起庆祝，结果结婚戒指连同他的手指一起挂在了围栏上，手指受重伤。更让他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恼火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的是，不了解情况的主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裁判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还给了他一张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黄牌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，真可谓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雪上加霜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！</a:t>
            </a:r>
            <a:endParaRPr lang="en-US" altLang="zh-CN" sz="23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最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荒唐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的受伤当属某国国脚。他的脚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指甲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旁边长了个血泡，唐决定自己处置。各种工具他都看不上，最后选中的竟然是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电钻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，由于用力过猛，把脚弄破了，以致感染，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遭受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了难以想象的痛苦。看来医生也不是谁想当就能当的，虽然在真正的医生眼里这只是个</a:t>
            </a:r>
            <a:r>
              <a:rPr lang="en-US" altLang="zh-CN" sz="23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微不足道</a:t>
            </a:r>
            <a:r>
              <a:rPr lang="en-US" altLang="zh-CN" sz="2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的小手术。</a:t>
            </a:r>
            <a:endParaRPr lang="en-US" altLang="zh-CN" sz="23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59070"/>
            <a:ext cx="995045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请用重点词语复述故事：乐极生悲、恼火、裁判、黄牌、雪上加霜、荒唐、指甲、电钻、遭受、微不足道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5课件24\图片\背景.jpg背景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945" y="2566670"/>
            <a:ext cx="1205611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其实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离奇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伤害不仅存在于运动员当中，它也紧紧跟随着我们每一个人，只要你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疏忽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大意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550535"/>
            <a:ext cx="9950450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请用重点词语复述故事：离奇、疏忽、大意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70195"/>
                <a:gridCol w="6483985"/>
              </a:tblGrid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动物造成的伤害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狗造成的伤害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猫头鹰事件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出人意料的伤害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登机牌造成的伤害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粗心大意造成的伤害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1. 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警示牌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2. 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熨衣板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3. 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高尔夫球具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660015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20970"/>
                <a:gridCol w="6633210"/>
              </a:tblGrid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乐极生悲造成的伤害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戒指挂在围栏上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最荒唐的意外伤害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用电钻处置血泡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73710" y="1265555"/>
            <a:ext cx="11263630" cy="1526540"/>
            <a:chOff x="-3197" y="3732"/>
            <a:chExt cx="17738" cy="298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812"/>
              <a:ext cx="17649" cy="2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修辞（二）——比拟</a:t>
              </a:r>
              <a:endParaRPr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       比拟是一种修辞手法，即根据想象把物当成人写，或把人当成物写，或把甲物当成乙物来写。例如：</a:t>
              </a:r>
              <a:endParaRPr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2985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8497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28035" y="4262755"/>
            <a:ext cx="8285480" cy="860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例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：雨停了，天晴了，太阳露出了笑脸。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2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（“太阳”被比拟成人，具有和人一样的思想情感、动作情态。）</a:t>
            </a:r>
            <a:endParaRPr lang="zh-CN" altLang="en-US" sz="22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2" name="!!1"/>
          <p:cNvSpPr/>
          <p:nvPr/>
        </p:nvSpPr>
        <p:spPr>
          <a:xfrm>
            <a:off x="365760" y="368744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73710" y="1265555"/>
            <a:ext cx="11263630" cy="1526540"/>
            <a:chOff x="-3197" y="3732"/>
            <a:chExt cx="17738" cy="298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812"/>
              <a:ext cx="17649" cy="2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修辞（二）——比拟</a:t>
              </a:r>
              <a:endParaRPr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       比拟是一种修辞手法，即根据想象把物当成人写，或把人当成物写，或把甲物当成乙物来写。例如：</a:t>
              </a:r>
              <a:endParaRPr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2985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8497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28035" y="4262755"/>
            <a:ext cx="8559165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例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：这帮人就是欺软怕硬，你老实，他们就欺负你；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你厉害，他们就夹着尾巴跑。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2" name="!!1"/>
          <p:cNvSpPr/>
          <p:nvPr/>
        </p:nvSpPr>
        <p:spPr>
          <a:xfrm>
            <a:off x="365760" y="368744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73710" y="1265555"/>
            <a:ext cx="11263630" cy="1526540"/>
            <a:chOff x="-3197" y="3732"/>
            <a:chExt cx="17738" cy="298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812"/>
              <a:ext cx="17649" cy="2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修辞（二）——比拟</a:t>
              </a:r>
              <a:endParaRPr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        比拟是一种修辞手法，即根据想象把物当成人写，或把人当成物写，或把甲物当成乙物来写。例如：</a:t>
              </a:r>
              <a:endParaRPr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2985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8497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28035" y="4262755"/>
            <a:ext cx="8523605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例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3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：球赛进行得正激烈时，一只很可能是因受伤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而“迫降”球场的猫头鹰遮挡住了球员的视线。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2" name="!!1"/>
          <p:cNvSpPr/>
          <p:nvPr/>
        </p:nvSpPr>
        <p:spPr>
          <a:xfrm>
            <a:off x="365760" y="368744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939800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470535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指出下列哪句没有使用比拟修辞手法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1806575"/>
            <a:ext cx="1085532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他故事讲得生动，孩子们竖起耳朵听得认真。</a:t>
            </a:r>
            <a:endParaRPr lang="zh-CN" altLang="en-US" sz="3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2682875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995" y="3541395"/>
            <a:ext cx="1097788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啄木鸟在给树治病。</a:t>
            </a:r>
            <a:endParaRPr lang="zh-CN" altLang="en-US" sz="3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377690"/>
            <a:ext cx="12430760" cy="1827530"/>
            <a:chOff x="-443" y="1654"/>
            <a:chExt cx="19576" cy="2878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21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980440" y="5236210"/>
            <a:ext cx="1097661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0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太阳照进了窗子，亮得有些晃眼。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图片 1" descr="C:\Users\ASUS\Desktop\课件\2022.10.05课件24\图片\热身\图片1.png图片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69683" y="2647950"/>
            <a:ext cx="1420495" cy="1566545"/>
          </a:xfrm>
          <a:prstGeom prst="rect">
            <a:avLst/>
          </a:prstGeom>
        </p:spPr>
      </p:pic>
      <p:sp>
        <p:nvSpPr>
          <p:cNvPr id="5" name="文本框 1"/>
          <p:cNvSpPr txBox="1"/>
          <p:nvPr/>
        </p:nvSpPr>
        <p:spPr>
          <a:xfrm>
            <a:off x="679450" y="4768215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māotóuyīng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猫头鹰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7" name="图片 2" descr="C:\Users\ASUS\Desktop\课件\2022.10.05课件24\图片\热身\图片2.png图片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701415" y="2609850"/>
            <a:ext cx="1764665" cy="1769745"/>
          </a:xfrm>
          <a:prstGeom prst="roundRect">
            <a:avLst/>
          </a:prstGeom>
        </p:spPr>
      </p:pic>
      <p:sp>
        <p:nvSpPr>
          <p:cNvPr id="9" name="文本框 2"/>
          <p:cNvSpPr txBox="1"/>
          <p:nvPr/>
        </p:nvSpPr>
        <p:spPr>
          <a:xfrm>
            <a:off x="3306445" y="4787265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gāo’ěrfū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高尔夫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1" name="图片 3" descr="C:\Users\ASUS\Desktop\课件\2022.10.05课件24\图片\热身\图片3.png图片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198235" y="2589530"/>
            <a:ext cx="2178050" cy="1853565"/>
          </a:xfrm>
          <a:prstGeom prst="roundRect">
            <a:avLst/>
          </a:prstGeom>
        </p:spPr>
      </p:pic>
      <p:sp>
        <p:nvSpPr>
          <p:cNvPr id="16" name="文本框 3"/>
          <p:cNvSpPr txBox="1"/>
          <p:nvPr/>
        </p:nvSpPr>
        <p:spPr>
          <a:xfrm>
            <a:off x="6019800" y="4787265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jǐngshì pái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警示牌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7" name="图片 4" descr="C:\Users\ASUS\Desktop\课件\2022.10.05课件24\图片\热身\图片4.png图片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013190" y="2594610"/>
            <a:ext cx="2148205" cy="1838960"/>
          </a:xfrm>
          <a:prstGeom prst="roundRect">
            <a:avLst/>
          </a:prstGeom>
        </p:spPr>
      </p:pic>
      <p:sp>
        <p:nvSpPr>
          <p:cNvPr id="22" name="文本框 4"/>
          <p:cNvSpPr txBox="1"/>
          <p:nvPr/>
        </p:nvSpPr>
        <p:spPr>
          <a:xfrm>
            <a:off x="8839200" y="4787265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yùn yī bǎn</a:t>
            </a:r>
            <a:endParaRPr lang="en-US" altLang="zh-CN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熨衣板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813560" y="356235"/>
            <a:ext cx="8747125" cy="650240"/>
            <a:chOff x="3424" y="3426"/>
            <a:chExt cx="11391" cy="632"/>
          </a:xfrm>
        </p:grpSpPr>
        <p:sp>
          <p:nvSpPr>
            <p:cNvPr id="24" name="圆角矩形 23"/>
            <p:cNvSpPr/>
            <p:nvPr/>
          </p:nvSpPr>
          <p:spPr>
            <a:xfrm>
              <a:off x="3424" y="3426"/>
              <a:ext cx="11391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3424" y="3514"/>
              <a:ext cx="11391" cy="4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请对照图片熟悉下列名称，并想一想哪些可能给人类带来意外伤害？</a:t>
              </a:r>
              <a:endParaRPr lang="zh-CN" altLang="en-US" sz="22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7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37160" y="1736725"/>
          <a:ext cx="11893550" cy="476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0360"/>
                <a:gridCol w="5203190"/>
              </a:tblGrid>
              <a:tr h="952500">
                <a:tc>
                  <a:txBody>
                    <a:bodyPr/>
                    <a:lstStyle/>
                    <a:p>
                      <a:pPr algn="ctr"/>
                      <a:r>
                        <a:rPr lang="zh-CN" sz="2400" baseline="0">
                          <a:solidFill>
                            <a:srgbClr val="FFFF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</a:rPr>
                        <a:t>例句</a:t>
                      </a:r>
                      <a:endParaRPr lang="zh-CN" sz="2400" baseline="0">
                        <a:solidFill>
                          <a:srgbClr val="FFFFFF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zh-CN" sz="2400" b="1">
                          <a:solidFill>
                            <a:srgbClr val="FFFF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把……比作......</a:t>
                      </a:r>
                      <a:endParaRPr lang="zh-CN" sz="2400" b="1">
                        <a:solidFill>
                          <a:srgbClr val="FFFFFF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</a:tr>
              <a:tr h="952500">
                <a:tc>
                  <a:txBody>
                    <a:bodyPr/>
                    <a:lstStyle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1. 这时，春风送来扑鼻的花香，满天的星星都在眨眼欢笑。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eaLnBrk="1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  <a:tr h="952500">
                <a:tc>
                  <a:txBody>
                    <a:bodyPr/>
                    <a:lstStyle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2. 不负责任，马虎大意的工作作风必须休息。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  <a:tr h="952500">
                <a:tc>
                  <a:txBody>
                    <a:bodyPr/>
                    <a:lstStyle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3. 我到了自家的房外，我的母亲已经迎着出来了，接着便飞出了八岁的小女儿。</a:t>
                      </a:r>
                      <a:endParaRPr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  <a:tr h="952500">
                <a:tc>
                  <a:txBody>
                    <a:bodyPr/>
                    <a:lstStyle/>
                    <a:p>
                      <a:pPr algn="l" defTabSz="1300480">
                        <a:buNone/>
                      </a:pPr>
                      <a:r>
                        <a:rPr lang="zh-CN" altLang="en-US"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4. 花儿羞答答地垂下头来。</a:t>
                      </a:r>
                      <a:endParaRPr lang="zh-CN" altLang="en-US" sz="260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</a:tr>
            </a:tbl>
          </a:graphicData>
        </a:graphic>
      </p:graphicFrame>
      <p:sp>
        <p:nvSpPr>
          <p:cNvPr id="2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0490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755900" y="716280"/>
            <a:ext cx="7035165" cy="522605"/>
          </a:xfrm>
          <a:prstGeom prst="roundRect">
            <a:avLst/>
          </a:prstGeom>
          <a:noFill/>
          <a:ln w="19050">
            <a:solidFill>
              <a:srgbClr val="B8975A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55900" y="781685"/>
            <a:ext cx="700722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algn="ctr" defTabSz="914400" rtl="0" fontAlgn="auto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请说出下列句子是如何运用比拟的</a:t>
            </a:r>
            <a:endParaRPr lang="zh-CN" altLang="en-US" sz="2800" dirty="0">
              <a:solidFill>
                <a:srgbClr val="B8975A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97370" y="2729865"/>
            <a:ext cx="504317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26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“星星都在眨眼欢笑”，把“星星”比作了人。</a:t>
            </a:r>
            <a:endParaRPr lang="zh-CN" sz="260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97370" y="3672205"/>
            <a:ext cx="503174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26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“工作作风必须休息”，把“作风”比作了人。</a:t>
            </a:r>
            <a:endParaRPr lang="zh-CN" sz="260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96735" y="4614545"/>
            <a:ext cx="494347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26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“飞出了八岁的小女儿”，把“女儿”比作了鸟。</a:t>
            </a:r>
            <a:endParaRPr lang="zh-CN" sz="260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96735" y="5556885"/>
            <a:ext cx="494347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26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SimSun" panose="02010600030101010101" pitchFamily="2" charset="-122"/>
              </a:rPr>
              <a:t>“花儿……垂下头来”，把“花儿”比作了人。</a:t>
            </a:r>
            <a:endParaRPr lang="zh-CN" sz="260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185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741015"/>
            <a:chOff x="-3197" y="3732"/>
            <a:chExt cx="17738" cy="1370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8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熟悉下列词语搭配</a:t>
              </a:r>
              <a:endParaRPr lang="zh-CN" altLang="en-US" sz="24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37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158598" y="2195973"/>
          <a:ext cx="11750902" cy="4531466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422400"/>
                <a:gridCol w="3409950"/>
                <a:gridCol w="6918552"/>
              </a:tblGrid>
              <a:tr h="587204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词汇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搭配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例句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</a:tr>
              <a:tr h="57410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altLang="en-US" sz="2400" b="1"/>
                        <a:t>发射</a:t>
                      </a:r>
                      <a:endParaRPr lang="zh-CN" altLang="en-US" sz="2400" b="1"/>
                    </a:p>
                  </a:txBody>
                  <a:tcPr marL="50800" marR="50800" marT="50800" marB="50800" anchor="ctr" horzOverflow="overflow"/>
                </a:tc>
                <a:tc rowSpan="2">
                  <a:txBody>
                    <a:bodyPr/>
                    <a:lstStyle/>
                    <a:p>
                      <a:pPr algn="l" defTabSz="914400"/>
                      <a:r>
                        <a:rPr lang="zh-CN" sz="2400"/>
                        <a:t>发射导弹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  <a:tc rowSpan="2"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为了震慑敌人，他们发射了一枚导弹。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964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导弹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 vMerge="1">
                  <a:tcPr marL="50800" marR="50800" marT="50800" marB="50800" anchor="ctr" horzOverflow="overflow"/>
                </a:tc>
                <a:tc vMerge="1"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伪造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 rowSpan="2">
                  <a:txBody>
                    <a:bodyPr/>
                    <a:lstStyle/>
                    <a:p>
                      <a:pPr algn="l" defTabSz="914400"/>
                      <a:r>
                        <a:rPr lang="zh-CN" sz="2400"/>
                        <a:t>伪造条款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  <a:tc rowSpan="2"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由于伪造合同条款，他被判入狱十年。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条款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 vMerge="1">
                  <a:tcPr marL="50800" marR="50800" marT="50800" marB="50800" anchor="ctr" horzOverflow="overflow"/>
                </a:tc>
                <a:tc vMerge="1"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纠纷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sz="2400"/>
                        <a:t>解决纠纷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这个机构是为解决邻里之间的纠纷而设立的。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申报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sz="2400"/>
                        <a:t>申报课题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针对这项研究，他申报了国家课题。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专利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sz="2400"/>
                        <a:t>申请专利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他的这项发明已申请专利。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185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241148" y="1748298"/>
          <a:ext cx="11750902" cy="540893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422400"/>
                <a:gridCol w="3409950"/>
                <a:gridCol w="6918552"/>
              </a:tblGrid>
              <a:tr h="587204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词汇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搭配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例句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</a:tr>
              <a:tr h="57410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转让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sz="2400"/>
                        <a:t>转让商铺</a:t>
                      </a:r>
                      <a:r>
                        <a:rPr lang="en-US" altLang="zh-CN" sz="2400"/>
                        <a:t>/</a:t>
                      </a:r>
                      <a:r>
                        <a:rPr lang="zh-CN" altLang="en-US" sz="2400"/>
                        <a:t>饭馆</a:t>
                      </a:r>
                      <a:endParaRPr lang="zh-CN" altLang="en-US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由于经营不善，他被迫转让了自己的饭馆。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964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领土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sz="2400"/>
                        <a:t>保卫领土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军人的使命就是保卫国家领土，寸土不让。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宣誓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sz="2400"/>
                        <a:t>宣誓就职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新当选的总统今天宣誓就职了。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冻结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sz="2400"/>
                        <a:t>冻结财产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最近这家公司正在接受调查，因此公司财产都被冻结了。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>
                        <a:buNone/>
                      </a:pPr>
                      <a:r>
                        <a:rPr lang="zh-CN" altLang="en-US" sz="2400" b="1"/>
                        <a:t>司法</a:t>
                      </a:r>
                      <a:endParaRPr lang="zh-CN" altLang="en-US" sz="2400" b="1"/>
                    </a:p>
                  </a:txBody>
                  <a:tcPr marL="50800" marR="50800" marT="50800" marB="50800" anchor="ctr" horzOverflow="overflow"/>
                </a:tc>
                <a:tc rowSpan="2">
                  <a:txBody>
                    <a:bodyPr/>
                    <a:lstStyle/>
                    <a:p>
                      <a:pPr algn="l" defTabSz="914400">
                        <a:buNone/>
                      </a:pPr>
                      <a:r>
                        <a:rPr lang="zh-CN" altLang="en-US" sz="2400"/>
                        <a:t>司法诉讼</a:t>
                      </a:r>
                      <a:endParaRPr lang="zh-CN" altLang="en-US" sz="2400"/>
                    </a:p>
                  </a:txBody>
                  <a:tcPr marL="50800" marR="50800" marT="50800" marB="50800" anchor="ctr" horzOverflow="overflow"/>
                </a:tc>
                <a:tc rowSpan="2">
                  <a:txBody>
                    <a:bodyPr/>
                    <a:lstStyle/>
                    <a:p>
                      <a:pPr algn="l" defTabSz="914400">
                        <a:buNone/>
                      </a:pPr>
                      <a:r>
                        <a:rPr lang="zh-CN" altLang="en-US" sz="2400"/>
                        <a:t>这个案件已进入司法诉讼阶段。</a:t>
                      </a:r>
                      <a:endParaRPr lang="zh-CN" altLang="en-US"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>
                        <a:buNone/>
                      </a:pPr>
                      <a:r>
                        <a:rPr lang="zh-CN" altLang="en-US" sz="2400" b="1"/>
                        <a:t>诉讼</a:t>
                      </a:r>
                      <a:endParaRPr lang="zh-CN" altLang="en-US" sz="2400" b="1"/>
                    </a:p>
                  </a:txBody>
                  <a:tcPr marL="50800" marR="50800" marT="50800" marB="50800" anchor="ctr" horzOverflow="overflow"/>
                </a:tc>
                <a:tc vMerge="1">
                  <a:tcPr marL="50800" marR="50800" marT="50800" marB="50800" anchor="ctr" horzOverflow="overflow"/>
                </a:tc>
                <a:tc vMerge="1"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185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45" name="Table 245"/>
          <p:cNvGraphicFramePr/>
          <p:nvPr>
            <p:custDataLst>
              <p:tags r:id="rId1"/>
            </p:custDataLst>
          </p:nvPr>
        </p:nvGraphicFramePr>
        <p:xfrm>
          <a:off x="241148" y="1564783"/>
          <a:ext cx="11750902" cy="571373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422400"/>
                <a:gridCol w="3409950"/>
                <a:gridCol w="6918552"/>
              </a:tblGrid>
              <a:tr h="587375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词汇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搭配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例句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</a:tr>
              <a:tr h="57410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主义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 rowSpan="3">
                  <a:txBody>
                    <a:bodyPr/>
                    <a:lstStyle/>
                    <a:p>
                      <a:pPr algn="l" defTabSz="914400"/>
                      <a:r>
                        <a:rPr lang="zh-CN" sz="2400"/>
                        <a:t>人道主义</a:t>
                      </a:r>
                      <a:endParaRPr lang="zh-CN" sz="2400"/>
                    </a:p>
                    <a:p>
                      <a:pPr algn="l" defTabSz="914400"/>
                      <a:r>
                        <a:rPr lang="zh-CN" sz="2400"/>
                        <a:t>种族主义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这次国际救援体现了人类最崇高的人道主义精神。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964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人道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 vMerge="1">
                  <a:tcPr marL="50800" marR="50800" marT="50800" marB="50800" anchor="ctr" horzOverflow="overflow"/>
                </a:tc>
                <a:tc rowSpan="2"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虽然现代文明的光芒已经照遍全球，但我们仍要警惕种族主义的抬头。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种族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 vMerge="1">
                  <a:tcPr marL="50800" marR="50800" marT="50800" marB="50800" anchor="ctr" horzOverflow="overflow"/>
                </a:tc>
                <a:tc vMerge="1"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财政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 rowSpan="2">
                  <a:txBody>
                    <a:bodyPr/>
                    <a:lstStyle/>
                    <a:p>
                      <a:pPr algn="l" defTabSz="914400"/>
                      <a:r>
                        <a:rPr lang="zh-CN" sz="2400"/>
                        <a:t>财政赤字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  <a:tc rowSpan="2"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管理不善导致地方政府出现了财政赤字。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赤字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 vMerge="1">
                  <a:tcPr marL="50800" marR="50800" marT="50800" marB="50800" anchor="ctr" horzOverflow="overflow"/>
                </a:tc>
                <a:tc vMerge="1"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>
                        <a:buNone/>
                      </a:pPr>
                      <a:r>
                        <a:rPr lang="zh-CN" altLang="en-US" sz="2400" b="1"/>
                        <a:t>周转</a:t>
                      </a:r>
                      <a:endParaRPr lang="zh-CN" altLang="en-US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buNone/>
                      </a:pPr>
                      <a:r>
                        <a:rPr lang="zh-CN" altLang="en-US" sz="2400"/>
                        <a:t>资金周转</a:t>
                      </a:r>
                      <a:endParaRPr lang="zh-CN" altLang="en-US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buNone/>
                      </a:pPr>
                      <a:r>
                        <a:rPr lang="zh-CN" altLang="en-US" sz="2400"/>
                        <a:t>大量商品滞销致使该公司资金周转不灵。</a:t>
                      </a:r>
                      <a:endParaRPr lang="zh-CN" altLang="en-US"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>
                        <a:buNone/>
                      </a:pPr>
                      <a:r>
                        <a:rPr lang="zh-CN" altLang="en-US" sz="2400" b="1"/>
                        <a:t>流通</a:t>
                      </a:r>
                      <a:endParaRPr lang="zh-CN" altLang="en-US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buNone/>
                      </a:pPr>
                      <a:r>
                        <a:rPr lang="zh-CN" altLang="en-US" sz="2400"/>
                        <a:t>商品流通</a:t>
                      </a:r>
                      <a:endParaRPr lang="zh-CN" altLang="en-US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buNone/>
                      </a:pPr>
                      <a:r>
                        <a:rPr lang="zh-CN" altLang="en-US" sz="2400"/>
                        <a:t>一旦商品进入了流通领域，就主要看消费者的消费意愿了。</a:t>
                      </a:r>
                      <a:endParaRPr lang="zh-CN" altLang="en-US" sz="24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2749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这篇课文给我们讲述了体育明星们遭遇的各种离奇遭遇，他们的意外受伤有动物造成的、有粗心大意造成的、有乐极生悲造成的......你在运动中是否也遇到过意外受伤呢？比如：摔伤、扭伤、踢伤、拉伤、撞伤等，或者你听说过像课文中所说的那些离奇的意外受伤吗？请以“运动中的意外受伤”为题写一篇文章，字数不少于400字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第二十四课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24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2"/>
          <p:cNvGrpSpPr/>
          <p:nvPr/>
        </p:nvGrpSpPr>
        <p:grpSpPr>
          <a:xfrm>
            <a:off x="2656918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877989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7" name="图片 2" descr="C:\Users\ASUS\Desktop\课件\2022.10.05课件24\图片\热身\图片5.png图片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68930" y="2591435"/>
            <a:ext cx="2091055" cy="1811655"/>
          </a:xfrm>
          <a:prstGeom prst="roundRect">
            <a:avLst/>
          </a:prstGeom>
        </p:spPr>
      </p:pic>
      <p:sp>
        <p:nvSpPr>
          <p:cNvPr id="9" name="文本框 2"/>
          <p:cNvSpPr txBox="1"/>
          <p:nvPr/>
        </p:nvSpPr>
        <p:spPr>
          <a:xfrm>
            <a:off x="2647950" y="4787265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huáng</a:t>
            </a:r>
            <a:r>
              <a:rPr lang="en-US" altLang="zh-CN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pái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黄牌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1" name="图片 3" descr="C:\Users\ASUS\Desktop\课件\2022.10.05课件24\图片\热身\图片6.png图片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051040" y="2637790"/>
            <a:ext cx="2225040" cy="1795145"/>
          </a:xfrm>
          <a:prstGeom prst="roundRect">
            <a:avLst/>
          </a:prstGeom>
        </p:spPr>
      </p:pic>
      <p:sp>
        <p:nvSpPr>
          <p:cNvPr id="16" name="文本框 3"/>
          <p:cNvSpPr txBox="1"/>
          <p:nvPr/>
        </p:nvSpPr>
        <p:spPr>
          <a:xfrm>
            <a:off x="6872605" y="4787265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diàn zuàn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36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电钻</a:t>
            </a:r>
            <a:endParaRPr lang="zh-CN" altLang="en-US" sz="36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813560" y="356235"/>
            <a:ext cx="8747125" cy="650240"/>
            <a:chOff x="3424" y="3426"/>
            <a:chExt cx="11391" cy="632"/>
          </a:xfrm>
        </p:grpSpPr>
        <p:sp>
          <p:nvSpPr>
            <p:cNvPr id="24" name="圆角矩形 23"/>
            <p:cNvSpPr/>
            <p:nvPr/>
          </p:nvSpPr>
          <p:spPr>
            <a:xfrm>
              <a:off x="3424" y="3426"/>
              <a:ext cx="11391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3424" y="3514"/>
              <a:ext cx="11391" cy="4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请对照图片熟悉下列名称，并想一想哪些可能给人类带来意外伤害？</a:t>
              </a:r>
              <a:endParaRPr lang="zh-CN" altLang="en-US" sz="22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7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这件案子非常离奇，我们要好好地分析研究。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小明非常崇拜罗纳尔多。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lí qí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离奇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weird, bizarre,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odd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chóng bài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崇拜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adore, to admire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岩石在海浪的冲击下变得十分光滑。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我国运动员在奥运赛场上奋力拼搏。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chōng jī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冲击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challenge,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go for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2005552"/>
            <a:chOff x="7787" y="2920"/>
            <a:chExt cx="5660" cy="2231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pīn bó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拼搏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struggle,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combat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87.xml><?xml version="1.0" encoding="utf-8"?>
<p:tagLst xmlns:p="http://schemas.openxmlformats.org/presentationml/2006/main">
  <p:tag name="KSO_WM_SPECIAL_SOURCE" val="bdnull"/>
</p:tagLst>
</file>

<file path=ppt/tags/tag188.xml><?xml version="1.0" encoding="utf-8"?>
<p:tagLst xmlns:p="http://schemas.openxmlformats.org/presentationml/2006/main">
  <p:tag name="PA" val="v5.2.11"/>
</p:tagLst>
</file>

<file path=ppt/tags/tag189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KSO_WM_UNIT_TABLE_BEAUTIFY" val="smartTable{a3504bfe-9be4-4cbb-8cd9-10c76e4b185a}"/>
</p:tagLst>
</file>

<file path=ppt/tags/tag30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6.xml><?xml version="1.0" encoding="utf-8"?>
<p:tagLst xmlns:p="http://schemas.openxmlformats.org/presentationml/2006/main">
  <p:tag name="KSO_WM_UNIT_TABLE_BEAUTIFY" val="smartTable{83bf81a0-e9fe-473b-b54e-06f30ac75b50}"/>
  <p:tag name="TABLE_ENDDRAG_ORIGIN_RECT" val="921*351"/>
  <p:tag name="TABLE_ENDDRAG_RECT" val="20*129*921*351"/>
</p:tagLst>
</file>

<file path=ppt/tags/tag30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16.xml><?xml version="1.0" encoding="utf-8"?>
<p:tagLst xmlns:p="http://schemas.openxmlformats.org/presentationml/2006/main">
  <p:tag name="KSO_WM_SPECIAL_SOURCE" val="bdnull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4.xml><?xml version="1.0" encoding="utf-8"?>
<p:tagLst xmlns:p="http://schemas.openxmlformats.org/presentationml/2006/main">
  <p:tag name="KSO_WM_UNIT_TABLE_BEAUTIFY" val="smartTable{a3504bfe-9be4-4cbb-8cd9-10c76e4b185a}"/>
</p:tagLst>
</file>

<file path=ppt/tags/tag43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6.xml><?xml version="1.0" encoding="utf-8"?>
<p:tagLst xmlns:p="http://schemas.openxmlformats.org/presentationml/2006/main">
  <p:tag name="KSO_WM_UNIT_TABLE_BEAUTIFY" val="smartTable{a3504bfe-9be4-4cbb-8cd9-10c76e4b185a}"/>
</p:tagLst>
</file>

<file path=ppt/tags/tag43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1.xml><?xml version="1.0" encoding="utf-8"?>
<p:tagLst xmlns:p="http://schemas.openxmlformats.org/presentationml/2006/main">
  <p:tag name="KSO_WM_UNIT_TABLE_BEAUTIFY" val="smartTable{83bf81a0-e9fe-473b-b54e-06f30ac75b50}"/>
  <p:tag name="TABLE_ENDDRAG_ORIGIN_RECT" val="921*351"/>
  <p:tag name="TABLE_ENDDRAG_RECT" val="20*129*921*351"/>
</p:tagLst>
</file>

<file path=ppt/tags/tag44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3.xml><?xml version="1.0" encoding="utf-8"?>
<p:tagLst xmlns:p="http://schemas.openxmlformats.org/presentationml/2006/main">
  <p:tag name="KSO_WM_UNIT_TABLE_BEAUTIFY" val="smartTable{ac5cdef5-b64f-45b7-a512-3dbb7f1231da}"/>
</p:tagLst>
</file>

<file path=ppt/tags/tag44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5.xml><?xml version="1.0" encoding="utf-8"?>
<p:tagLst xmlns:p="http://schemas.openxmlformats.org/presentationml/2006/main">
  <p:tag name="KSO_WM_UNIT_TABLE_BEAUTIFY" val="smartTable{ac5cdef5-b64f-45b7-a512-3dbb7f1231da}"/>
</p:tagLst>
</file>

<file path=ppt/tags/tag44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7.xml><?xml version="1.0" encoding="utf-8"?>
<p:tagLst xmlns:p="http://schemas.openxmlformats.org/presentationml/2006/main">
  <p:tag name="KSO_WM_UNIT_TABLE_BEAUTIFY" val="smartTable{ac5cdef5-b64f-45b7-a512-3dbb7f1231da}"/>
</p:tagLst>
</file>

<file path=ppt/tags/tag44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9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PECIAL_SOURCE" val="bdnull"/>
</p:tagLst>
</file>

<file path=ppt/tags/tag451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12330</Words>
  <Application>WPS Presentation</Application>
  <PresentationFormat>宽屏</PresentationFormat>
  <Paragraphs>1544</Paragraphs>
  <Slides>75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100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Arial Unicode MS</vt:lpstr>
      <vt:lpstr>Calibri</vt:lpstr>
      <vt:lpstr>Times New Roman</vt:lpstr>
      <vt:lpstr>方正喵呜体</vt:lpstr>
      <vt:lpstr>Times New Roman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Cherries Huynh</cp:lastModifiedBy>
  <cp:revision>1730</cp:revision>
  <dcterms:created xsi:type="dcterms:W3CDTF">2019-06-19T02:08:00Z</dcterms:created>
  <dcterms:modified xsi:type="dcterms:W3CDTF">2022-11-02T16:08:22Z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